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0" r:id="rId2"/>
    <p:sldId id="311" r:id="rId3"/>
    <p:sldId id="327" r:id="rId4"/>
    <p:sldId id="312" r:id="rId5"/>
    <p:sldId id="313" r:id="rId6"/>
    <p:sldId id="314" r:id="rId7"/>
    <p:sldId id="315" r:id="rId8"/>
    <p:sldId id="316" r:id="rId9"/>
    <p:sldId id="322" r:id="rId10"/>
    <p:sldId id="324" r:id="rId11"/>
    <p:sldId id="323" r:id="rId12"/>
    <p:sldId id="330" r:id="rId13"/>
    <p:sldId id="321" r:id="rId14"/>
    <p:sldId id="320" r:id="rId15"/>
    <p:sldId id="329" r:id="rId16"/>
    <p:sldId id="319" r:id="rId17"/>
    <p:sldId id="331" r:id="rId18"/>
    <p:sldId id="318" r:id="rId19"/>
    <p:sldId id="332" r:id="rId20"/>
    <p:sldId id="317" r:id="rId21"/>
    <p:sldId id="325" r:id="rId22"/>
    <p:sldId id="326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369"/>
    <a:srgbClr val="4E5C22"/>
    <a:srgbClr val="708430"/>
    <a:srgbClr val="8FA83E"/>
    <a:srgbClr val="92B446"/>
    <a:srgbClr val="51B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9348" autoAdjust="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B80E-269E-4E54-B155-04DD9669A0BA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DE925-92C8-4727-B5DB-58B2CBCA79F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1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31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5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62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7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17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8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88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81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2016-11-08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1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dirty="0" smtClean="0"/>
              <a:t>Działania Rządu RP </a:t>
            </a:r>
          </a:p>
          <a:p>
            <a:pPr marL="0" indent="0" algn="ctr">
              <a:buNone/>
            </a:pPr>
            <a:r>
              <a:rPr lang="pl-PL" sz="4000" dirty="0" smtClean="0"/>
              <a:t>na  rzecz cyfryzacji szkół</a:t>
            </a:r>
            <a:endParaRPr lang="pl-PL" sz="4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0736" y="95250"/>
            <a:ext cx="2169737" cy="6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Wprowadzanie nauczania programowania na każdym etapie kształcenia - pilotaż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8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Przetestowanie dostępnych rozwiązań służących nauce programowania, w tym programów nauczania opartych na projekcie podstawy programowej opracowanym przez Radę ds. Informatyzacji Edukacji oraz rekomendowanie do powszechnego wdrożenia skutecznych metod i technik kształcenia </a:t>
            </a:r>
            <a:br>
              <a:rPr lang="pl-PL" sz="2800" dirty="0"/>
            </a:br>
            <a:r>
              <a:rPr lang="pl-PL" sz="2800" dirty="0"/>
              <a:t>i samokształcenia uczniów i nauczycieli.</a:t>
            </a:r>
          </a:p>
        </p:txBody>
      </p:sp>
    </p:spTree>
    <p:extLst>
      <p:ext uri="{BB962C8B-B14F-4D97-AF65-F5344CB8AC3E}">
        <p14:creationId xmlns:p14="http://schemas.microsoft.com/office/powerpoint/2010/main" val="29650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Wprowadzanie nauczania programowania na każdym etapie kształcenia - pilotaż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sz="30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Uruchomienie różnorodnych form wsparcia dla nauczycieli informatyki i edukacji wczesnoszkolnej, umożliwiających samokształcenie, kształcenie wzajemne oraz inne formy doskonalenia zawodowego.</a:t>
            </a:r>
          </a:p>
        </p:txBody>
      </p:sp>
    </p:spTree>
    <p:extLst>
      <p:ext uri="{BB962C8B-B14F-4D97-AF65-F5344CB8AC3E}">
        <p14:creationId xmlns:p14="http://schemas.microsoft.com/office/powerpoint/2010/main" val="36916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Wprowadzanie nauczania programowania na każdym etapie kształcenia - pilotaż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sz="3000" dirty="0"/>
          </a:p>
          <a:p>
            <a:pPr marL="0" indent="0" algn="just">
              <a:buNone/>
            </a:pPr>
            <a:r>
              <a:rPr lang="pl-PL" sz="2800" dirty="0"/>
              <a:t>Do 15 września do pilotażu zgłosiły się 1592 szkoły.</a:t>
            </a:r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pl-PL" sz="2800" dirty="0"/>
              <a:t>Więcej informacji na: www.programowanie.men.gov.pl. </a:t>
            </a:r>
          </a:p>
        </p:txBody>
      </p:sp>
    </p:spTree>
    <p:extLst>
      <p:ext uri="{BB962C8B-B14F-4D97-AF65-F5344CB8AC3E}">
        <p14:creationId xmlns:p14="http://schemas.microsoft.com/office/powerpoint/2010/main" val="41631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Wprowadzanie nauczania programowania na każdym etapie kształcenia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Od 1 września 2017 roku nauka programowania będzie realizowana na każdym etapie kształcenia w ramach nowej podstawy programowej.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48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Umożliwienie szkołom uzupełnienia wyposażenia pracowni w sprzęt pomagający wykorzystywać nowoczesne technologie w procesie kształcenia.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25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95801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endParaRPr lang="pl-PL" sz="7000" dirty="0"/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7000" dirty="0"/>
              <a:t>- planowany program „Aktywna tablica” (nazwa robocza)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endParaRPr lang="pl-PL" sz="7000" dirty="0"/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5900" dirty="0"/>
              <a:t>Należy podkreślić, że realizacja tych działań nie powinna być traktowana jako cel sam w sobie lecz powinna służyć realizacji nadrzędnego celu, jakim jest wzrost kompetencji uczniów.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4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3600" dirty="0"/>
              <a:t>Umożliwienie szkołom dostępu do szerokopasmowego Internetu, pozwalającego efektywnie wykorzystywać otwarte środowiska i systemy edukacyjne oraz udostępniane w sieci otwarte </a:t>
            </a:r>
            <a:br>
              <a:rPr lang="pl-PL" sz="3600" dirty="0"/>
            </a:br>
            <a:r>
              <a:rPr lang="pl-PL" sz="3600" dirty="0"/>
              <a:t>i bezpłatne cyfrowe zasoby edukacyjne.</a:t>
            </a:r>
            <a:r>
              <a:rPr lang="pl-PL" dirty="0"/>
              <a:t>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58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199" y="149916"/>
            <a:ext cx="8229600" cy="634082"/>
          </a:xfrm>
        </p:spPr>
        <p:txBody>
          <a:bodyPr>
            <a:normAutofit/>
          </a:bodyPr>
          <a:lstStyle/>
          <a:p>
            <a:r>
              <a:rPr lang="pl-PL" altLang="pl-PL" sz="28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Rodzaj przyłącza i szybkość łącza do użytkownika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607459"/>
              </p:ext>
            </p:extLst>
          </p:nvPr>
        </p:nvGraphicFramePr>
        <p:xfrm>
          <a:off x="1" y="908718"/>
          <a:ext cx="9143997" cy="5530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6575">
                  <a:extLst>
                    <a:ext uri="{9D8B030D-6E8A-4147-A177-3AD203B41FA5}">
                      <a16:colId xmlns="" xmlns:a16="http://schemas.microsoft.com/office/drawing/2014/main" val="1146675794"/>
                    </a:ext>
                  </a:extLst>
                </a:gridCol>
                <a:gridCol w="635568">
                  <a:extLst>
                    <a:ext uri="{9D8B030D-6E8A-4147-A177-3AD203B41FA5}">
                      <a16:colId xmlns="" xmlns:a16="http://schemas.microsoft.com/office/drawing/2014/main" val="1777905079"/>
                    </a:ext>
                  </a:extLst>
                </a:gridCol>
                <a:gridCol w="602022">
                  <a:extLst>
                    <a:ext uri="{9D8B030D-6E8A-4147-A177-3AD203B41FA5}">
                      <a16:colId xmlns="" xmlns:a16="http://schemas.microsoft.com/office/drawing/2014/main" val="46676205"/>
                    </a:ext>
                  </a:extLst>
                </a:gridCol>
                <a:gridCol w="585246">
                  <a:extLst>
                    <a:ext uri="{9D8B030D-6E8A-4147-A177-3AD203B41FA5}">
                      <a16:colId xmlns="" xmlns:a16="http://schemas.microsoft.com/office/drawing/2014/main" val="1898228075"/>
                    </a:ext>
                  </a:extLst>
                </a:gridCol>
                <a:gridCol w="676574">
                  <a:extLst>
                    <a:ext uri="{9D8B030D-6E8A-4147-A177-3AD203B41FA5}">
                      <a16:colId xmlns="" xmlns:a16="http://schemas.microsoft.com/office/drawing/2014/main" val="2886686610"/>
                    </a:ext>
                  </a:extLst>
                </a:gridCol>
                <a:gridCol w="676574">
                  <a:extLst>
                    <a:ext uri="{9D8B030D-6E8A-4147-A177-3AD203B41FA5}">
                      <a16:colId xmlns="" xmlns:a16="http://schemas.microsoft.com/office/drawing/2014/main" val="1537828959"/>
                    </a:ext>
                  </a:extLst>
                </a:gridCol>
                <a:gridCol w="619727">
                  <a:extLst>
                    <a:ext uri="{9D8B030D-6E8A-4147-A177-3AD203B41FA5}">
                      <a16:colId xmlns="" xmlns:a16="http://schemas.microsoft.com/office/drawing/2014/main" val="1020626518"/>
                    </a:ext>
                  </a:extLst>
                </a:gridCol>
                <a:gridCol w="635568">
                  <a:extLst>
                    <a:ext uri="{9D8B030D-6E8A-4147-A177-3AD203B41FA5}">
                      <a16:colId xmlns="" xmlns:a16="http://schemas.microsoft.com/office/drawing/2014/main" val="1161190203"/>
                    </a:ext>
                  </a:extLst>
                </a:gridCol>
                <a:gridCol w="839659">
                  <a:extLst>
                    <a:ext uri="{9D8B030D-6E8A-4147-A177-3AD203B41FA5}">
                      <a16:colId xmlns="" xmlns:a16="http://schemas.microsoft.com/office/drawing/2014/main" val="1184213539"/>
                    </a:ext>
                  </a:extLst>
                </a:gridCol>
                <a:gridCol w="839659">
                  <a:extLst>
                    <a:ext uri="{9D8B030D-6E8A-4147-A177-3AD203B41FA5}">
                      <a16:colId xmlns="" xmlns:a16="http://schemas.microsoft.com/office/drawing/2014/main" val="252251684"/>
                    </a:ext>
                  </a:extLst>
                </a:gridCol>
                <a:gridCol w="686825">
                  <a:extLst>
                    <a:ext uri="{9D8B030D-6E8A-4147-A177-3AD203B41FA5}">
                      <a16:colId xmlns="" xmlns:a16="http://schemas.microsoft.com/office/drawing/2014/main" val="708244424"/>
                    </a:ext>
                  </a:extLst>
                </a:gridCol>
              </a:tblGrid>
              <a:tr h="6781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Rodzaj przyłącza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Szybkość łącza do użytkownika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 rowSpan="2">
                  <a:txBody>
                    <a:bodyPr/>
                    <a:lstStyle/>
                    <a:p>
                      <a:pPr marL="76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Razem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2115673425"/>
                  </a:ext>
                </a:extLst>
              </a:tr>
              <a:tr h="102746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brak danych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 1 Mb/s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1- 2 Mb/s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u="none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2 - 10 </a:t>
                      </a:r>
                      <a:r>
                        <a:rPr lang="pl-PL" sz="1200" b="0" u="none" spc="0" normalizeH="0" baseline="0" dirty="0" err="1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Mb</a:t>
                      </a:r>
                      <a:r>
                        <a:rPr lang="pl-PL" sz="1200" b="0" u="none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/s</a:t>
                      </a:r>
                      <a:endParaRPr lang="pl-PL" sz="1800" b="0" u="none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10- 30 </a:t>
                      </a:r>
                      <a:r>
                        <a:rPr lang="pl-PL" sz="1200" b="0" spc="0" normalizeH="0" baseline="0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Mb</a:t>
                      </a: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/s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30 - 100 </a:t>
                      </a:r>
                      <a:r>
                        <a:rPr lang="pl-PL" sz="1200" b="0" spc="0" normalizeH="0" baseline="0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Mb</a:t>
                      </a: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/s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100 - 500 Mb/s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500 - 1000 Mb/s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Powyżej 1000 </a:t>
                      </a:r>
                      <a:r>
                        <a:rPr lang="pl-PL" sz="1200" b="0" spc="0" normalizeH="0" baseline="0" dirty="0" err="1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Mb</a:t>
                      </a: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/s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2932547"/>
                  </a:ext>
                </a:extLst>
              </a:tr>
              <a:tr h="40193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brak danych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358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358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193701086"/>
                  </a:ext>
                </a:extLst>
              </a:tr>
              <a:tr h="678133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Dostęp bezprzewodowy - sieć komórkowa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89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66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49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273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785129210"/>
                  </a:ext>
                </a:extLst>
              </a:tr>
              <a:tr h="678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Dostęp bezprzewodowy fi (inne niż w sieci lokalnej) lub radiolinia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89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199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2095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1 276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500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79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26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4 284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024426206"/>
                  </a:ext>
                </a:extLst>
              </a:tr>
              <a:tr h="40193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Dostęp światłowodowy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424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1096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2413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634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181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118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4912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3474923059"/>
                  </a:ext>
                </a:extLst>
              </a:tr>
              <a:tr h="328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Inny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29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51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362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174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839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330351669"/>
                  </a:ext>
                </a:extLst>
              </a:tr>
              <a:tr h="678133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Sieć kablowa (kablówka/operator telewizji kablowej)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29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253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327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404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151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1 185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973401897"/>
                  </a:ext>
                </a:extLst>
              </a:tr>
              <a:tr h="3288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XDSL (łącze telefoniczne)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366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797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7 429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3 513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2 815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126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115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144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15307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909308438"/>
                  </a:ext>
                </a:extLst>
              </a:tr>
              <a:tr h="3288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Razem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364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532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1120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10 652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6480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6 355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1 012</a:t>
                      </a:r>
                      <a:endParaRPr lang="pl-PL" sz="1800" b="0" spc="0" normalizeH="0" baseline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335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308</a:t>
                      </a:r>
                      <a:endParaRPr lang="pl-PL" sz="1800" b="0" spc="0" normalizeH="0" baseline="0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spc="0" normalizeH="0" baseline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27158</a:t>
                      </a:r>
                      <a:endParaRPr lang="pl-PL" sz="1800" b="0" spc="0" normalizeH="0" baseline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26228152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768697" y="149916"/>
            <a:ext cx="12681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254705" y="6381328"/>
            <a:ext cx="26377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400" dirty="0">
                <a:solidFill>
                  <a:schemeClr val="bg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Źródło: opracowanie własne MEN</a:t>
            </a:r>
            <a:endParaRPr lang="pl-PL" altLang="pl-PL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Ministerstwo Edukacji Narodowej współpracuje </a:t>
            </a:r>
            <a:br>
              <a:rPr lang="pl-PL" sz="2800" dirty="0"/>
            </a:br>
            <a:r>
              <a:rPr lang="pl-PL" sz="2800" dirty="0"/>
              <a:t>z Ministerstwem Cyfryzacji przy realizacji działania, </a:t>
            </a:r>
            <a:br>
              <a:rPr lang="pl-PL" sz="2800" dirty="0"/>
            </a:br>
            <a:r>
              <a:rPr lang="pl-PL" sz="2800" dirty="0"/>
              <a:t>w ramach którego wszystkie szkoły </a:t>
            </a:r>
            <a:br>
              <a:rPr lang="pl-PL" sz="2800" dirty="0"/>
            </a:br>
            <a:r>
              <a:rPr lang="pl-PL" sz="2800" dirty="0"/>
              <a:t>w Polsce uzyskają dostęp do </a:t>
            </a:r>
            <a:r>
              <a:rPr lang="pl-PL" sz="2800" dirty="0" smtClean="0"/>
              <a:t>szybkiego </a:t>
            </a:r>
            <a:r>
              <a:rPr lang="pl-PL" sz="2800" dirty="0"/>
              <a:t>Internetu. </a:t>
            </a:r>
            <a:endParaRPr lang="pl-PL" sz="2800" dirty="0" smtClean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2000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000" dirty="0" smtClean="0"/>
              <a:t>Więcej informacji dostępnych jest pod adresem: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000" dirty="0"/>
              <a:t>https://mc.gov.pl/aktualnosci/ogolnopolska-siec-edukacyjna-juz-w-2018-roku</a:t>
            </a: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66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Ustalono, że szkoły zostaną podłączone do Internetu </a:t>
            </a:r>
            <a:br>
              <a:rPr lang="pl-PL" sz="2800" dirty="0"/>
            </a:br>
            <a:r>
              <a:rPr lang="pl-PL" sz="2800" dirty="0"/>
              <a:t>o przepustowości co najmniej 100 </a:t>
            </a:r>
            <a:r>
              <a:rPr lang="pl-PL" sz="2800" dirty="0" err="1"/>
              <a:t>Mb</a:t>
            </a:r>
            <a:r>
              <a:rPr lang="pl-PL" sz="2800" dirty="0"/>
              <a:t>/s przez beneficjentów kolejnego konkursu organizowanego </a:t>
            </a:r>
            <a:br>
              <a:rPr lang="pl-PL" sz="2800" dirty="0"/>
            </a:br>
            <a:r>
              <a:rPr lang="pl-PL" sz="2800" dirty="0"/>
              <a:t>w ramach I osi priorytetowej Programu Operacyjnego Polska </a:t>
            </a:r>
            <a:r>
              <a:rPr lang="pl-PL" sz="2800" dirty="0" smtClean="0"/>
              <a:t>Cyfrowa. </a:t>
            </a:r>
            <a:r>
              <a:rPr lang="pl-PL" sz="2800" dirty="0"/>
              <a:t>Działanie jest planowane na 2 lata.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27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pl-PL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rostokąt 2"/>
          <p:cNvSpPr/>
          <p:nvPr/>
        </p:nvSpPr>
        <p:spPr>
          <a:xfrm>
            <a:off x="467544" y="2044006"/>
            <a:ext cx="8136904" cy="4513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sz="2800" dirty="0">
                <a:solidFill>
                  <a:schemeClr val="bg1"/>
                </a:solidFill>
              </a:rPr>
              <a:t>Wkraczanie nowych technologii we wszelkie aspekty życia społecznego ma swoje odzwierciedlenie również na płaszczyźnie polskiej szkoły. </a:t>
            </a:r>
          </a:p>
          <a:p>
            <a:pPr algn="just">
              <a:lnSpc>
                <a:spcPct val="114000"/>
              </a:lnSpc>
            </a:pPr>
            <a:r>
              <a:rPr lang="pl-PL" sz="2800" dirty="0">
                <a:solidFill>
                  <a:schemeClr val="bg1"/>
                </a:solidFill>
              </a:rPr>
              <a:t>Wykorzystywanie technologii informacyjno – komunikacyjnych (TIK) pomaga niwelować barierę pokoleniową, usprawnia komunikację pomiędzy nauczycielami i uczniami, a przede wszystkim wpływa na zwiększenie jakości oraz efektywności edukacji uczniów. 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Wykorzystanie nowych technologii </a:t>
            </a:r>
            <a:br>
              <a:rPr lang="pl-PL" sz="3600" dirty="0"/>
            </a:br>
            <a:r>
              <a:rPr lang="pl-PL" sz="3600" dirty="0"/>
              <a:t>w nauczaniu szkolnym</a:t>
            </a:r>
            <a:endParaRPr lang="pl-PL" sz="8000" dirty="0"/>
          </a:p>
        </p:txBody>
      </p:sp>
    </p:spTree>
    <p:extLst>
      <p:ext uri="{BB962C8B-B14F-4D97-AF65-F5344CB8AC3E}">
        <p14:creationId xmlns:p14="http://schemas.microsoft.com/office/powerpoint/2010/main" val="8701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8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Jednym z podstawowych kierunków realizacji polityki oświatowej państwa w roku szkolnym 2016/2017 jest rozwijanie kompetencji informatycznych dzieci </a:t>
            </a:r>
            <a:br>
              <a:rPr lang="pl-PL" sz="2800" dirty="0"/>
            </a:br>
            <a:r>
              <a:rPr lang="pl-PL" sz="2800" dirty="0"/>
              <a:t>i młodzieży w szkołach i placówkach. Stanowią one podstawę do planowania przez organy nadzoru pedagogicznego, a także placówki doskonalenia nauczycieli działań w nadchodzącym roku szkolnym</a:t>
            </a:r>
          </a:p>
        </p:txBody>
      </p:sp>
    </p:spTree>
    <p:extLst>
      <p:ext uri="{BB962C8B-B14F-4D97-AF65-F5344CB8AC3E}">
        <p14:creationId xmlns:p14="http://schemas.microsoft.com/office/powerpoint/2010/main" val="24196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Działania związane z upowszechnianiem wśród dzieci </a:t>
            </a:r>
            <a:br>
              <a:rPr lang="pl-PL" sz="2800" dirty="0"/>
            </a:br>
            <a:r>
              <a:rPr lang="pl-PL" sz="2800" dirty="0"/>
              <a:t>i młodzieży wiedzy o bezpieczeństwie oraz kształtowanie właściwych postaw wobec zagrożeń związanych z korzystaniem z technologii informacyjno-komunikacyjnych.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57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sz="3600" dirty="0" smtClean="0"/>
          </a:p>
          <a:p>
            <a:pPr marL="0" indent="0" algn="ctr">
              <a:buNone/>
            </a:pPr>
            <a:r>
              <a:rPr lang="pl-PL" sz="3600" dirty="0" smtClean="0"/>
              <a:t>Dziękuję </a:t>
            </a:r>
            <a:r>
              <a:rPr lang="pl-PL" sz="3600" dirty="0"/>
              <a:t>za uwagę</a:t>
            </a:r>
            <a:r>
              <a:rPr lang="pl-PL" dirty="0"/>
              <a:t>                                                              </a:t>
            </a:r>
          </a:p>
          <a:p>
            <a:pPr marL="0" indent="0" algn="ctr">
              <a:buNone/>
            </a:pPr>
            <a:r>
              <a:rPr lang="pl-PL" dirty="0"/>
              <a:t>                                                                                                                    </a:t>
            </a:r>
            <a:endParaRPr lang="pl-PL" dirty="0" smtClean="0"/>
          </a:p>
          <a:p>
            <a:pPr marL="0" indent="0" algn="r">
              <a:buNone/>
            </a:pPr>
            <a:endParaRPr lang="pl-PL" sz="2000" dirty="0" smtClean="0"/>
          </a:p>
          <a:p>
            <a:pPr marL="0" indent="0" algn="r">
              <a:buNone/>
            </a:pPr>
            <a:endParaRPr lang="pl-PL" sz="2000" dirty="0"/>
          </a:p>
          <a:p>
            <a:pPr marL="0" indent="0" algn="r">
              <a:buNone/>
            </a:pPr>
            <a:r>
              <a:rPr lang="pl-PL" sz="1800" dirty="0" smtClean="0"/>
              <a:t>Tomasz Kulasa</a:t>
            </a:r>
          </a:p>
          <a:p>
            <a:pPr marL="0" indent="0" algn="r">
              <a:buNone/>
            </a:pPr>
            <a:r>
              <a:rPr lang="pl-PL" sz="1800" dirty="0" smtClean="0"/>
              <a:t>Wydział Innowacji i Technologii</a:t>
            </a:r>
            <a:endParaRPr lang="pl-PL" sz="1800" dirty="0"/>
          </a:p>
          <a:p>
            <a:pPr marL="0" indent="0" algn="r">
              <a:buNone/>
            </a:pPr>
            <a:r>
              <a:rPr lang="pl-PL" sz="1800" dirty="0"/>
              <a:t>Departament Podręczników, Programów </a:t>
            </a:r>
            <a:r>
              <a:rPr lang="pl-PL" sz="1800" dirty="0" smtClean="0"/>
              <a:t>i Innowacji</a:t>
            </a:r>
            <a:endParaRPr lang="pl-PL" sz="1800" dirty="0"/>
          </a:p>
          <a:p>
            <a:pPr marL="0" indent="0" algn="r">
              <a:buNone/>
            </a:pPr>
            <a:r>
              <a:rPr lang="pl-PL" sz="1800" dirty="0"/>
              <a:t> </a:t>
            </a:r>
            <a:r>
              <a:rPr lang="pl-PL" sz="1800" dirty="0" smtClean="0"/>
              <a:t>tomasz.kulasa@men.gov.pl</a:t>
            </a:r>
          </a:p>
        </p:txBody>
      </p:sp>
    </p:spTree>
    <p:extLst>
      <p:ext uri="{BB962C8B-B14F-4D97-AF65-F5344CB8AC3E}">
        <p14:creationId xmlns:p14="http://schemas.microsoft.com/office/powerpoint/2010/main" val="28453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pl-PL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rostokąt 2"/>
          <p:cNvSpPr/>
          <p:nvPr/>
        </p:nvSpPr>
        <p:spPr>
          <a:xfrm>
            <a:off x="467544" y="2044006"/>
            <a:ext cx="8136904" cy="4485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sz="2800" dirty="0">
                <a:solidFill>
                  <a:schemeClr val="bg1"/>
                </a:solidFill>
              </a:rPr>
              <a:t>Umiejętność korzystania z nowych technologii 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w sposób twórczy i krytyczny jest obecnie podstawową umiejętnością przydatną nie tylko młodym ludziom, 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ale także osobom dorosłym i starszym.</a:t>
            </a:r>
          </a:p>
          <a:p>
            <a:pPr algn="just">
              <a:lnSpc>
                <a:spcPct val="114000"/>
              </a:lnSpc>
            </a:pPr>
            <a:endParaRPr lang="pl-PL" sz="2800" dirty="0">
              <a:solidFill>
                <a:schemeClr val="bg1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pl-PL" sz="2800" dirty="0">
                <a:solidFill>
                  <a:schemeClr val="bg1"/>
                </a:solidFill>
              </a:rPr>
              <a:t>Jest również obecnie uważana za kluczowy warunek konieczny do aktywnego i pełnego korzystania </a:t>
            </a:r>
            <a:br>
              <a:rPr lang="pl-PL" sz="2800" dirty="0">
                <a:solidFill>
                  <a:schemeClr val="bg1"/>
                </a:solidFill>
              </a:rPr>
            </a:br>
            <a:r>
              <a:rPr lang="pl-PL" sz="2800" dirty="0">
                <a:solidFill>
                  <a:schemeClr val="bg1"/>
                </a:solidFill>
              </a:rPr>
              <a:t>z obywatelstwa, a posiadanie tej umiejętności zapobiega ryzyku wykluczenia z życia społecznego.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>Wykorzystanie nowych technologii </a:t>
            </a:r>
            <a:br>
              <a:rPr lang="pl-PL" sz="3600" dirty="0"/>
            </a:br>
            <a:r>
              <a:rPr lang="pl-PL" sz="3600" dirty="0"/>
              <a:t>w nauczaniu szkolnym</a:t>
            </a:r>
            <a:endParaRPr lang="pl-PL" sz="8000" dirty="0"/>
          </a:p>
        </p:txBody>
      </p:sp>
    </p:spTree>
    <p:extLst>
      <p:ext uri="{BB962C8B-B14F-4D97-AF65-F5344CB8AC3E}">
        <p14:creationId xmlns:p14="http://schemas.microsoft.com/office/powerpoint/2010/main" val="34343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4000" dirty="0"/>
              <a:t>Edukacja informatyczna w podstawie programowej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800" dirty="0"/>
              <a:t>Edukacja informatyczna jest prowadzona w szkołach zgodnie z podstawą programową.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30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Wskazuje się w niej, aby nauczyciele stwarzali uczniom warunki do nabywania umiejętności wyszukiwania, porządkowania i wykorzystywania informacji z różnych źródeł  z zastosowaniem technologii informacyjno-komunikacyjnych na zajęciach z różnych przedmiotów.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Obecnie trwają prace nad nową podstawą programową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7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Tworzenie otwartych środowisk i systemów edukacyjnych oraz otwartych bezpłatnych cyfrowych zasobów edukacyjnych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sz="2800" dirty="0"/>
          </a:p>
          <a:p>
            <a:pPr algn="just">
              <a:buFontTx/>
              <a:buChar char="-"/>
            </a:pPr>
            <a:r>
              <a:rPr lang="pl-PL" sz="2800" dirty="0"/>
              <a:t>e-podręczniki</a:t>
            </a:r>
          </a:p>
          <a:p>
            <a:pPr algn="just">
              <a:buFontTx/>
              <a:buChar char="-"/>
            </a:pPr>
            <a:r>
              <a:rPr lang="pl-PL" sz="2800" dirty="0"/>
              <a:t>e-materiały</a:t>
            </a:r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pl-PL" sz="2800" dirty="0" smtClean="0"/>
              <a:t>      www.scholaris.pl</a:t>
            </a:r>
          </a:p>
          <a:p>
            <a:pPr marL="0" indent="0" algn="just">
              <a:buNone/>
            </a:pPr>
            <a:endParaRPr lang="pl-PL" sz="2800" dirty="0" smtClean="0"/>
          </a:p>
          <a:p>
            <a:pPr algn="just">
              <a:buFontTx/>
              <a:buChar char="-"/>
            </a:pPr>
            <a:r>
              <a:rPr lang="pl-PL" sz="2800" dirty="0" smtClean="0"/>
              <a:t>kształcenie </a:t>
            </a:r>
            <a:r>
              <a:rPr lang="pl-PL" sz="2800" dirty="0"/>
              <a:t>ogólne i zawodowe,</a:t>
            </a:r>
          </a:p>
          <a:p>
            <a:pPr algn="just">
              <a:buFontTx/>
              <a:buChar char="-"/>
            </a:pPr>
            <a:r>
              <a:rPr lang="pl-PL" sz="2800" dirty="0" smtClean="0"/>
              <a:t>koncepcja </a:t>
            </a:r>
            <a:r>
              <a:rPr lang="pl-PL" sz="2800" dirty="0"/>
              <a:t>Ogólnopolskiej Sieci Edukacyjnej (MC</a:t>
            </a:r>
            <a:r>
              <a:rPr lang="pl-PL" sz="2800" dirty="0" smtClean="0"/>
              <a:t>).</a:t>
            </a:r>
          </a:p>
          <a:p>
            <a:pPr marL="0" indent="0" algn="just">
              <a:buNone/>
            </a:pPr>
            <a:r>
              <a:rPr lang="pl-PL" sz="2800" dirty="0"/>
              <a:t>    </a:t>
            </a:r>
            <a:r>
              <a:rPr lang="pl-PL" sz="1900" dirty="0"/>
              <a:t>(https://</a:t>
            </a:r>
            <a:r>
              <a:rPr lang="pl-PL" sz="1900" dirty="0" smtClean="0"/>
              <a:t>mc.gov.pl/aktualnosci/ogolnopolska-siec-edukacyjna-juz-w-2018- roku)</a:t>
            </a:r>
            <a:endParaRPr lang="pl-PL" sz="1900" dirty="0"/>
          </a:p>
        </p:txBody>
      </p:sp>
      <p:sp>
        <p:nvSpPr>
          <p:cNvPr id="4" name="Nawias klamrowy zamykający 3"/>
          <p:cNvSpPr/>
          <p:nvPr/>
        </p:nvSpPr>
        <p:spPr>
          <a:xfrm>
            <a:off x="3059832" y="2702190"/>
            <a:ext cx="720080" cy="568356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917564" y="2702190"/>
            <a:ext cx="33123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800" dirty="0" smtClean="0">
                <a:solidFill>
                  <a:schemeClr val="bg1"/>
                </a:solidFill>
              </a:rPr>
              <a:t>www.epodreczniki.pl</a:t>
            </a:r>
            <a:endParaRPr lang="pl-PL" sz="2800" dirty="0">
              <a:solidFill>
                <a:schemeClr val="bg1"/>
              </a:solidFill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1835696" y="3416348"/>
            <a:ext cx="0" cy="34765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5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2473" y="692696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1000"/>
              </a:lnSpc>
            </a:pP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>Kształcenie kompetencji technologicznych oraz metodycznych nauczycieli </a:t>
            </a:r>
            <a:br>
              <a:rPr lang="pl-PL" sz="4000" dirty="0"/>
            </a:br>
            <a:r>
              <a:rPr lang="pl-PL" sz="4000" dirty="0"/>
              <a:t>w zakresie TIK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2473" y="1700808"/>
            <a:ext cx="8229600" cy="47616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000" dirty="0"/>
          </a:p>
          <a:p>
            <a:pPr marL="0" indent="0" algn="just">
              <a:buNone/>
            </a:pPr>
            <a:endParaRPr lang="pl-PL" sz="2800" dirty="0"/>
          </a:p>
          <a:p>
            <a:pPr algn="just">
              <a:buFontTx/>
              <a:buChar char="-"/>
            </a:pPr>
            <a:r>
              <a:rPr lang="pl-PL" sz="2800" dirty="0"/>
              <a:t>szkolenia - nauczyciele klas I-III - PO PC,</a:t>
            </a:r>
          </a:p>
          <a:p>
            <a:pPr algn="just">
              <a:buFontTx/>
              <a:buChar char="-"/>
            </a:pPr>
            <a:r>
              <a:rPr lang="pl-PL" sz="2800" dirty="0"/>
              <a:t>szkolenia - nauczyciele klas I-III - </a:t>
            </a:r>
            <a:r>
              <a:rPr lang="pl-PL" sz="2800" dirty="0" err="1"/>
              <a:t>eTwinning</a:t>
            </a:r>
            <a:r>
              <a:rPr lang="pl-PL" sz="2800" dirty="0"/>
              <a:t>,</a:t>
            </a:r>
          </a:p>
          <a:p>
            <a:pPr algn="just">
              <a:buFontTx/>
              <a:buChar char="-"/>
            </a:pPr>
            <a:r>
              <a:rPr lang="pl-PL" sz="2800" dirty="0"/>
              <a:t>szkolenia i wsparcie metodyczne – ORE i ODN,</a:t>
            </a:r>
          </a:p>
          <a:p>
            <a:pPr algn="just">
              <a:buFontTx/>
              <a:buChar char="-"/>
            </a:pPr>
            <a:r>
              <a:rPr lang="pl-PL" sz="2800" dirty="0"/>
              <a:t>szkolenia i konferencje – kuratorzy,</a:t>
            </a:r>
          </a:p>
          <a:p>
            <a:pPr algn="just">
              <a:buFontTx/>
              <a:buChar char="-"/>
            </a:pPr>
            <a:r>
              <a:rPr lang="pl-PL" sz="2800" dirty="0"/>
              <a:t>studia stacjonarne i </a:t>
            </a:r>
            <a:r>
              <a:rPr lang="pl-PL" sz="2800" dirty="0" smtClean="0"/>
              <a:t>podyplomowe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798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>Kształcenie łączące zajęcia tradycyjne </a:t>
            </a:r>
            <a:br>
              <a:rPr lang="pl-PL" sz="3600" dirty="0"/>
            </a:br>
            <a:r>
              <a:rPr lang="pl-PL" sz="3600" dirty="0"/>
              <a:t>z zajęciami online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800" dirty="0" smtClean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 smtClean="0"/>
              <a:t>E-learning </a:t>
            </a:r>
            <a:r>
              <a:rPr lang="pl-PL" sz="2800" dirty="0"/>
              <a:t>stanowi uzupełnienie procesu dydaktycznego. Powinien być dopasowany do konkretnych potrzeb ucznia.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2572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Prowadzenia przez szkoły działalności innowacyjnej i eksperymentalnej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Działalność innowacyjna ma być integralnym elementem działalności szkoły oraz wyzwalać kreatywność uczniów i nauczycieli.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Wojewódzcy koordynatorzy do spraw innowacji w edukacji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41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Wprowadzanie nauczania programowania na każdym etapie kształcenia - pilotaż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2800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Od 1 września 2016 roku realizowany jest pilotaż programowania.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dirty="0"/>
              <a:t>Celem pilotażu jest wprowadzenie i sprawdzenie </a:t>
            </a:r>
            <a:br>
              <a:rPr lang="pl-PL" sz="2800" dirty="0"/>
            </a:br>
            <a:r>
              <a:rPr lang="pl-PL" sz="2800" dirty="0"/>
              <a:t>w praktyce szkolnej powszechnej nauki programowania.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7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598</Words>
  <Application>Microsoft Office PowerPoint</Application>
  <PresentationFormat>Pokaz na ekranie (4:3)</PresentationFormat>
  <Paragraphs>214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Prezentacja programu PowerPoint</vt:lpstr>
      <vt:lpstr> Wykorzystanie nowych technologii  w nauczaniu szkolnym</vt:lpstr>
      <vt:lpstr>Wykorzystanie nowych technologii  w nauczaniu szkolnym</vt:lpstr>
      <vt:lpstr> Edukacja informatyczna w podstawie programowej </vt:lpstr>
      <vt:lpstr> Tworzenie otwartych środowisk i systemów edukacyjnych oraz otwartych bezpłatnych cyfrowych zasobów edukacyjnych</vt:lpstr>
      <vt:lpstr> Kształcenie kompetencji technologicznych oraz metodycznych nauczycieli  w zakresie TIK </vt:lpstr>
      <vt:lpstr>Kształcenie łączące zajęcia tradycyjne  z zajęciami online</vt:lpstr>
      <vt:lpstr> Prowadzenia przez szkoły działalności innowacyjnej i eksperymentalnej</vt:lpstr>
      <vt:lpstr> Wprowadzanie nauczania programowania na każdym etapie kształcenia - pilotaż</vt:lpstr>
      <vt:lpstr> Wprowadzanie nauczania programowania na każdym etapie kształcenia - pilotaż</vt:lpstr>
      <vt:lpstr> Wprowadzanie nauczania programowania na każdym etapie kształcenia - pilotaż</vt:lpstr>
      <vt:lpstr> Wprowadzanie nauczania programowania na każdym etapie kształcenia - pilotaż</vt:lpstr>
      <vt:lpstr> Wprowadzanie nauczania programowania na każdym etapie kształcenia</vt:lpstr>
      <vt:lpstr> Umożliwienie szkołom uzupełnienia wyposażenia pracowni w sprzęt pomagający wykorzystywać nowoczesne technologie w procesie kształcenia.</vt:lpstr>
      <vt:lpstr>Prezentacja programu PowerPoint</vt:lpstr>
      <vt:lpstr>Prezentacja programu PowerPoint</vt:lpstr>
      <vt:lpstr>Rodzaj przyłącza i szybkość łącza do użytkownika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MPiPS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Baczewski</dc:creator>
  <cp:lastModifiedBy>T. Kulasa</cp:lastModifiedBy>
  <cp:revision>378</cp:revision>
  <dcterms:created xsi:type="dcterms:W3CDTF">2012-10-09T17:18:33Z</dcterms:created>
  <dcterms:modified xsi:type="dcterms:W3CDTF">2016-11-08T08:30:53Z</dcterms:modified>
</cp:coreProperties>
</file>