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6" r:id="rId6"/>
    <p:sldId id="268" r:id="rId7"/>
    <p:sldId id="262" r:id="rId8"/>
    <p:sldId id="260" r:id="rId9"/>
    <p:sldId id="258" r:id="rId10"/>
    <p:sldId id="269" r:id="rId11"/>
    <p:sldId id="264" r:id="rId12"/>
    <p:sldId id="274" r:id="rId13"/>
    <p:sldId id="267" r:id="rId14"/>
    <p:sldId id="265" r:id="rId15"/>
    <p:sldId id="272" r:id="rId16"/>
    <p:sldId id="270" r:id="rId17"/>
    <p:sldId id="271" r:id="rId18"/>
    <p:sldId id="281" r:id="rId19"/>
    <p:sldId id="280" r:id="rId20"/>
    <p:sldId id="273" r:id="rId21"/>
    <p:sldId id="276" r:id="rId22"/>
    <p:sldId id="277" r:id="rId23"/>
    <p:sldId id="278" r:id="rId24"/>
    <p:sldId id="282" r:id="rId25"/>
    <p:sldId id="275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wel_000\Dropbox\Bezpiecze&#324;stwo%20w%20necie\Analiza%20ilo&#347;ciowa\wykresy_bezpieczenstw_w_internecie_prezentacj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370820377619563E-2"/>
          <c:w val="0.95689115154627147"/>
          <c:h val="0.88962033595098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p1_rnpg!$B$10</c:f>
              <c:strCache>
                <c:ptCount val="1"/>
                <c:pt idx="0">
                  <c:v>Korzystam bardzo często (korzystam praktycznie bez przerwy)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p1_rnpg!$C$9:$G$9</c:f>
              <c:strCache>
                <c:ptCount val="5"/>
                <c:pt idx="0">
                  <c:v>Rodzice (N = 289)</c:v>
                </c:pt>
                <c:pt idx="1">
                  <c:v>Nauczyciele (N = 284)</c:v>
                </c:pt>
                <c:pt idx="2">
                  <c:v>Szkoła podstawowa (N = 82)</c:v>
                </c:pt>
                <c:pt idx="3">
                  <c:v>Gimnazjum (N = 75)</c:v>
                </c:pt>
                <c:pt idx="4">
                  <c:v>Szkoła ponadgimnazjalna (N = 128)</c:v>
                </c:pt>
              </c:strCache>
            </c:strRef>
          </c:cat>
          <c:val>
            <c:numRef>
              <c:f>p1_rnpg!$C$10:$G$10</c:f>
              <c:numCache>
                <c:formatCode>0.0%</c:formatCode>
                <c:ptCount val="5"/>
                <c:pt idx="0">
                  <c:v>0.25605536332179929</c:v>
                </c:pt>
                <c:pt idx="1">
                  <c:v>0.52464788732394363</c:v>
                </c:pt>
                <c:pt idx="2">
                  <c:v>0.18292682926829268</c:v>
                </c:pt>
                <c:pt idx="3">
                  <c:v>0.38666666666666666</c:v>
                </c:pt>
                <c:pt idx="4">
                  <c:v>0.59375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26244080"/>
        <c:axId val="2126244624"/>
      </c:barChart>
      <c:catAx>
        <c:axId val="212624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6244624"/>
        <c:crosses val="autoZero"/>
        <c:auto val="1"/>
        <c:lblAlgn val="ctr"/>
        <c:lblOffset val="100"/>
        <c:noMultiLvlLbl val="0"/>
      </c:catAx>
      <c:valAx>
        <c:axId val="21262446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2624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05267229998457E-2"/>
          <c:y val="4.3658589827548569E-2"/>
          <c:w val="0.95535487442000488"/>
          <c:h val="0.871243255693234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p17_g!$L$19:$M$19</c:f>
              <c:strCache>
                <c:ptCount val="2"/>
                <c:pt idx="0">
                  <c:v>Gimnazjum  (N = 72)</c:v>
                </c:pt>
                <c:pt idx="1">
                  <c:v>Szkoła ponadgimnazjalna (N = 126)</c:v>
                </c:pt>
              </c:strCache>
            </c:strRef>
          </c:cat>
          <c:val>
            <c:numRef>
              <c:f>p17_g!$L$20:$M$20</c:f>
              <c:numCache>
                <c:formatCode>0.0%</c:formatCode>
                <c:ptCount val="2"/>
                <c:pt idx="0">
                  <c:v>0.25</c:v>
                </c:pt>
                <c:pt idx="1">
                  <c:v>0.37301587301587302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14732848"/>
        <c:axId val="2114744272"/>
      </c:barChart>
      <c:catAx>
        <c:axId val="211473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4744272"/>
        <c:crosses val="autoZero"/>
        <c:auto val="1"/>
        <c:lblAlgn val="ctr"/>
        <c:lblOffset val="100"/>
        <c:noMultiLvlLbl val="0"/>
      </c:catAx>
      <c:valAx>
        <c:axId val="21147442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1473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p14_p!$C$12</c:f>
              <c:strCache>
                <c:ptCount val="1"/>
                <c:pt idx="0">
                  <c:v>Tak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7194505824893"/>
                      <c:h val="0.2340366958098306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p14_p!$D$11</c:f>
              <c:strCache>
                <c:ptCount val="1"/>
                <c:pt idx="0">
                  <c:v>Szkoła podstawowa (N = 84)</c:v>
                </c:pt>
              </c:strCache>
            </c:strRef>
          </c:cat>
          <c:val>
            <c:numRef>
              <c:f>p14_p!$D$12</c:f>
              <c:numCache>
                <c:formatCode>0.0%</c:formatCode>
                <c:ptCount val="1"/>
                <c:pt idx="0">
                  <c:v>0.11904761904761904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14737200"/>
        <c:axId val="2114737744"/>
      </c:barChart>
      <c:catAx>
        <c:axId val="211473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4737744"/>
        <c:crosses val="autoZero"/>
        <c:auto val="1"/>
        <c:lblAlgn val="ctr"/>
        <c:lblOffset val="100"/>
        <c:noMultiLvlLbl val="0"/>
      </c:catAx>
      <c:valAx>
        <c:axId val="21147377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1473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p18_g!$R$11</c:f>
              <c:strCache>
                <c:ptCount val="1"/>
                <c:pt idx="0">
                  <c:v>Uczniowie szkół gimnazjalnych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p18_g!$Q$12:$Q$18</c:f>
              <c:strCache>
                <c:ptCount val="7"/>
                <c:pt idx="0">
                  <c:v>Złośliwe oprogramowanie</c:v>
                </c:pt>
                <c:pt idx="1">
                  <c:v>Wyłudzanie danych</c:v>
                </c:pt>
                <c:pt idx="2">
                  <c:v>Włamanie na konto</c:v>
                </c:pt>
                <c:pt idx="3">
                  <c:v>Oszustwa w handlu</c:v>
                </c:pt>
                <c:pt idx="4">
                  <c:v>Kontakt z nieznajomym mogącym stanowić niebezpieczeństwo</c:v>
                </c:pt>
                <c:pt idx="5">
                  <c:v>Wyłudzanie pieniędzy</c:v>
                </c:pt>
                <c:pt idx="6">
                  <c:v>Cyberprzemoc</c:v>
                </c:pt>
              </c:strCache>
            </c:strRef>
          </c:cat>
          <c:val>
            <c:numRef>
              <c:f>p18_g!$R$12:$R$18</c:f>
              <c:numCache>
                <c:formatCode>0.0%</c:formatCode>
                <c:ptCount val="7"/>
                <c:pt idx="0">
                  <c:v>0.27777777777777779</c:v>
                </c:pt>
                <c:pt idx="1">
                  <c:v>0.22222222222222221</c:v>
                </c:pt>
                <c:pt idx="2">
                  <c:v>0.22222222222222221</c:v>
                </c:pt>
                <c:pt idx="3">
                  <c:v>0.1111111111111111</c:v>
                </c:pt>
                <c:pt idx="4">
                  <c:v>0.1111111111111111</c:v>
                </c:pt>
                <c:pt idx="5" formatCode="0%">
                  <c:v>0</c:v>
                </c:pt>
                <c:pt idx="6">
                  <c:v>5.5555555555555552E-2</c:v>
                </c:pt>
              </c:numCache>
            </c:numRef>
          </c:val>
        </c:ser>
        <c:ser>
          <c:idx val="1"/>
          <c:order val="1"/>
          <c:tx>
            <c:strRef>
              <c:f>p18_g!$S$11</c:f>
              <c:strCache>
                <c:ptCount val="1"/>
                <c:pt idx="0">
                  <c:v>Uczniowie szkół ponadgimnazjalnych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p18_g!$Q$12:$Q$18</c:f>
              <c:strCache>
                <c:ptCount val="7"/>
                <c:pt idx="0">
                  <c:v>Złośliwe oprogramowanie</c:v>
                </c:pt>
                <c:pt idx="1">
                  <c:v>Wyłudzanie danych</c:v>
                </c:pt>
                <c:pt idx="2">
                  <c:v>Włamanie na konto</c:v>
                </c:pt>
                <c:pt idx="3">
                  <c:v>Oszustwa w handlu</c:v>
                </c:pt>
                <c:pt idx="4">
                  <c:v>Kontakt z nieznajomym mogącym stanowić niebezpieczeństwo</c:v>
                </c:pt>
                <c:pt idx="5">
                  <c:v>Wyłudzanie pieniędzy</c:v>
                </c:pt>
                <c:pt idx="6">
                  <c:v>Cyberprzemoc</c:v>
                </c:pt>
              </c:strCache>
            </c:strRef>
          </c:cat>
          <c:val>
            <c:numRef>
              <c:f>p18_g!$S$12:$S$18</c:f>
              <c:numCache>
                <c:formatCode>0.0%</c:formatCode>
                <c:ptCount val="7"/>
                <c:pt idx="0">
                  <c:v>0.42553191489361702</c:v>
                </c:pt>
                <c:pt idx="1">
                  <c:v>0.38297872340425532</c:v>
                </c:pt>
                <c:pt idx="2">
                  <c:v>8.5106382978723402E-2</c:v>
                </c:pt>
                <c:pt idx="3">
                  <c:v>0.14893617021276595</c:v>
                </c:pt>
                <c:pt idx="4">
                  <c:v>2.1276595744680851E-2</c:v>
                </c:pt>
                <c:pt idx="5">
                  <c:v>0.1276595744680851</c:v>
                </c:pt>
                <c:pt idx="6">
                  <c:v>0.10638297872340426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14738832"/>
        <c:axId val="2114741008"/>
      </c:barChart>
      <c:catAx>
        <c:axId val="2114738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4741008"/>
        <c:crosses val="autoZero"/>
        <c:auto val="1"/>
        <c:lblAlgn val="ctr"/>
        <c:lblOffset val="100"/>
        <c:noMultiLvlLbl val="0"/>
      </c:catAx>
      <c:valAx>
        <c:axId val="2114741008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47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p26_g!$I$28</c:f>
              <c:strCache>
                <c:ptCount val="1"/>
                <c:pt idx="0">
                  <c:v>Uczniowie szkoły gimnazjalnej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p26_g!$H$29:$H$33</c:f>
              <c:strCache>
                <c:ptCount val="5"/>
                <c:pt idx="0">
                  <c:v>Program antywirusowy</c:v>
                </c:pt>
                <c:pt idx="1">
                  <c:v>Nie wie, nie pamięta</c:v>
                </c:pt>
                <c:pt idx="2">
                  <c:v>Odpowiednie hasło</c:v>
                </c:pt>
                <c:pt idx="3">
                  <c:v>Program do blokowania reklam</c:v>
                </c:pt>
                <c:pt idx="4">
                  <c:v>Ustawienia prywatności na portalach internetowych</c:v>
                </c:pt>
              </c:strCache>
            </c:strRef>
          </c:cat>
          <c:val>
            <c:numRef>
              <c:f>p26_g!$I$29:$I$33</c:f>
              <c:numCache>
                <c:formatCode>0.0%</c:formatCode>
                <c:ptCount val="5"/>
                <c:pt idx="0">
                  <c:v>0.35299999999999998</c:v>
                </c:pt>
                <c:pt idx="1">
                  <c:v>0.17647058823529413</c:v>
                </c:pt>
                <c:pt idx="2">
                  <c:v>0.13235294117647059</c:v>
                </c:pt>
                <c:pt idx="3">
                  <c:v>0.11799999999999999</c:v>
                </c:pt>
                <c:pt idx="4">
                  <c:v>0.10294117647058823</c:v>
                </c:pt>
              </c:numCache>
            </c:numRef>
          </c:val>
        </c:ser>
        <c:ser>
          <c:idx val="1"/>
          <c:order val="1"/>
          <c:tx>
            <c:strRef>
              <c:f>p26_g!$J$28</c:f>
              <c:strCache>
                <c:ptCount val="1"/>
                <c:pt idx="0">
                  <c:v>Uczniowie szkoły ponadgimnazjalnej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p26_g!$H$29:$H$33</c:f>
              <c:strCache>
                <c:ptCount val="5"/>
                <c:pt idx="0">
                  <c:v>Program antywirusowy</c:v>
                </c:pt>
                <c:pt idx="1">
                  <c:v>Nie wie, nie pamięta</c:v>
                </c:pt>
                <c:pt idx="2">
                  <c:v>Odpowiednie hasło</c:v>
                </c:pt>
                <c:pt idx="3">
                  <c:v>Program do blokowania reklam</c:v>
                </c:pt>
                <c:pt idx="4">
                  <c:v>Ustawienia prywatności na portalach internetowych</c:v>
                </c:pt>
              </c:strCache>
            </c:strRef>
          </c:cat>
          <c:val>
            <c:numRef>
              <c:f>p26_g!$J$29:$J$33</c:f>
              <c:numCache>
                <c:formatCode>0.0%</c:formatCode>
                <c:ptCount val="5"/>
                <c:pt idx="0">
                  <c:v>0.48717948717948717</c:v>
                </c:pt>
                <c:pt idx="1">
                  <c:v>0.17948717948717949</c:v>
                </c:pt>
                <c:pt idx="2">
                  <c:v>0.13675213675213677</c:v>
                </c:pt>
                <c:pt idx="3">
                  <c:v>0.26500000000000001</c:v>
                </c:pt>
                <c:pt idx="4">
                  <c:v>0.1111111111111111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32815632"/>
        <c:axId val="2032816720"/>
      </c:barChart>
      <c:catAx>
        <c:axId val="2032815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32816720"/>
        <c:crosses val="autoZero"/>
        <c:auto val="1"/>
        <c:lblAlgn val="ctr"/>
        <c:lblOffset val="100"/>
        <c:noMultiLvlLbl val="0"/>
      </c:catAx>
      <c:valAx>
        <c:axId val="2032816720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3281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p15_pg!$R$9</c:f>
              <c:strCache>
                <c:ptCount val="1"/>
                <c:pt idx="0">
                  <c:v>Uczniowie szkoły podstawowej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6"/>
              <c:layout>
                <c:manualLayout>
                  <c:x val="-9.0538860454277073E-2"/>
                  <c:y val="1.59380692167577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p15_pg!$Q$10:$Q$16</c:f>
              <c:strCache>
                <c:ptCount val="7"/>
                <c:pt idx="0">
                  <c:v>Rodziców</c:v>
                </c:pt>
                <c:pt idx="1">
                  <c:v>Mamę</c:v>
                </c:pt>
                <c:pt idx="2">
                  <c:v>Policję</c:v>
                </c:pt>
                <c:pt idx="3">
                  <c:v>Nauczyciela, wychowawcę, pedagoga, psychologa</c:v>
                </c:pt>
                <c:pt idx="4">
                  <c:v>Tatę</c:v>
                </c:pt>
                <c:pt idx="5">
                  <c:v>Brata lub siostrę</c:v>
                </c:pt>
                <c:pt idx="6">
                  <c:v>Kolegę lub koleżankę</c:v>
                </c:pt>
              </c:strCache>
            </c:strRef>
          </c:cat>
          <c:val>
            <c:numRef>
              <c:f>p15_pg!$R$10:$R$16</c:f>
              <c:numCache>
                <c:formatCode>0.00%</c:formatCode>
                <c:ptCount val="7"/>
                <c:pt idx="0">
                  <c:v>0.70699999999999996</c:v>
                </c:pt>
                <c:pt idx="1">
                  <c:v>0.20699999999999999</c:v>
                </c:pt>
                <c:pt idx="2" formatCode="0.0%">
                  <c:v>0</c:v>
                </c:pt>
                <c:pt idx="3">
                  <c:v>0.13500000000000001</c:v>
                </c:pt>
                <c:pt idx="4">
                  <c:v>6.0999999999999999E-2</c:v>
                </c:pt>
                <c:pt idx="5">
                  <c:v>4.9000000000000002E-2</c:v>
                </c:pt>
                <c:pt idx="6">
                  <c:v>2.4E-2</c:v>
                </c:pt>
              </c:numCache>
            </c:numRef>
          </c:val>
        </c:ser>
        <c:ser>
          <c:idx val="1"/>
          <c:order val="1"/>
          <c:tx>
            <c:strRef>
              <c:f>p15_pg!$S$9</c:f>
              <c:strCache>
                <c:ptCount val="1"/>
                <c:pt idx="0">
                  <c:v>Uczniowie szkoły gimnazjalnej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5.9305456582283082E-2"/>
                  <c:y val="-3.6429872495446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p15_pg!$Q$10:$Q$16</c:f>
              <c:strCache>
                <c:ptCount val="7"/>
                <c:pt idx="0">
                  <c:v>Rodziców</c:v>
                </c:pt>
                <c:pt idx="1">
                  <c:v>Mamę</c:v>
                </c:pt>
                <c:pt idx="2">
                  <c:v>Policję</c:v>
                </c:pt>
                <c:pt idx="3">
                  <c:v>Nauczyciela, wychowawcę, pedagoga, psychologa</c:v>
                </c:pt>
                <c:pt idx="4">
                  <c:v>Tatę</c:v>
                </c:pt>
                <c:pt idx="5">
                  <c:v>Brata lub siostrę</c:v>
                </c:pt>
                <c:pt idx="6">
                  <c:v>Kolegę lub koleżankę</c:v>
                </c:pt>
              </c:strCache>
            </c:strRef>
          </c:cat>
          <c:val>
            <c:numRef>
              <c:f>p15_pg!$S$10:$S$16</c:f>
              <c:numCache>
                <c:formatCode>0.00%</c:formatCode>
                <c:ptCount val="7"/>
                <c:pt idx="0" formatCode="0%">
                  <c:v>0.76</c:v>
                </c:pt>
                <c:pt idx="1">
                  <c:v>5.2999999999999999E-2</c:v>
                </c:pt>
                <c:pt idx="2" formatCode="0.0%">
                  <c:v>1.2999999999999999E-2</c:v>
                </c:pt>
                <c:pt idx="3">
                  <c:v>0.107</c:v>
                </c:pt>
                <c:pt idx="4">
                  <c:v>2.7E-2</c:v>
                </c:pt>
                <c:pt idx="5" formatCode="0%">
                  <c:v>0.12</c:v>
                </c:pt>
                <c:pt idx="6" formatCode="0%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p15_pg!$T$9</c:f>
              <c:strCache>
                <c:ptCount val="1"/>
                <c:pt idx="0">
                  <c:v>Uczniowie szkoły ponagimnazjalnej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5.7904759121935233E-2"/>
                  <c:y val="-1.59378899358891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1103810389124706E-2"/>
                  <c:y val="-2.27686703096539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407761654055610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p15_pg!$Q$10:$Q$16</c:f>
              <c:strCache>
                <c:ptCount val="7"/>
                <c:pt idx="0">
                  <c:v>Rodziców</c:v>
                </c:pt>
                <c:pt idx="1">
                  <c:v>Mamę</c:v>
                </c:pt>
                <c:pt idx="2">
                  <c:v>Policję</c:v>
                </c:pt>
                <c:pt idx="3">
                  <c:v>Nauczyciela, wychowawcę, pedagoga, psychologa</c:v>
                </c:pt>
                <c:pt idx="4">
                  <c:v>Tatę</c:v>
                </c:pt>
                <c:pt idx="5">
                  <c:v>Brata lub siostrę</c:v>
                </c:pt>
                <c:pt idx="6">
                  <c:v>Kolegę lub koleżankę</c:v>
                </c:pt>
              </c:strCache>
            </c:strRef>
          </c:cat>
          <c:val>
            <c:numRef>
              <c:f>p15_pg!$T$10:$T$16</c:f>
              <c:numCache>
                <c:formatCode>0.00%</c:formatCode>
                <c:ptCount val="7"/>
                <c:pt idx="0">
                  <c:v>0.60899999999999999</c:v>
                </c:pt>
                <c:pt idx="1">
                  <c:v>8.0000000000000002E-3</c:v>
                </c:pt>
                <c:pt idx="2" formatCode="0.0%">
                  <c:v>0.29699999999999999</c:v>
                </c:pt>
                <c:pt idx="3">
                  <c:v>4.7E-2</c:v>
                </c:pt>
                <c:pt idx="4">
                  <c:v>8.0000000000000002E-3</c:v>
                </c:pt>
                <c:pt idx="5">
                  <c:v>3.9E-2</c:v>
                </c:pt>
                <c:pt idx="6">
                  <c:v>0.10199999999999999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32824336"/>
        <c:axId val="2032821072"/>
      </c:barChart>
      <c:catAx>
        <c:axId val="2032824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32821072"/>
        <c:crosses val="autoZero"/>
        <c:auto val="1"/>
        <c:lblAlgn val="ctr"/>
        <c:lblOffset val="100"/>
        <c:noMultiLvlLbl val="0"/>
      </c:catAx>
      <c:valAx>
        <c:axId val="2032821072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3282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p21_pg!$G$26</c:f>
              <c:strCache>
                <c:ptCount val="1"/>
                <c:pt idx="0">
                  <c:v>Uczniowie szkoły podstawowej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4"/>
              <c:layout>
                <c:manualLayout>
                  <c:x val="-3.7967169622435772E-2"/>
                  <c:y val="3.990531267408692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p21_pg!$F$27:$F$31</c:f>
              <c:strCache>
                <c:ptCount val="5"/>
                <c:pt idx="0">
                  <c:v>Poinformował(a)bym o tej sytuacji swoją mamę lub tatę</c:v>
                </c:pt>
                <c:pt idx="1">
                  <c:v>Poinformował(a)bym o tej sytuacje swojego nauczyciela, wychowawcę, pedagoga</c:v>
                </c:pt>
                <c:pt idx="2">
                  <c:v>Poinformował(a)bym o tej sytuacji starszą osobę</c:v>
                </c:pt>
                <c:pt idx="3">
                  <c:v>Starał(a)bym się pomóc we własnym zakresie (np. rozmowa, załagodzenie sytuacji</c:v>
                </c:pt>
                <c:pt idx="4">
                  <c:v>Zgłosił(a)bym to na policję</c:v>
                </c:pt>
              </c:strCache>
            </c:strRef>
          </c:cat>
          <c:val>
            <c:numRef>
              <c:f>p21_pg!$G$27:$G$31</c:f>
              <c:numCache>
                <c:formatCode>0.0%</c:formatCode>
                <c:ptCount val="5"/>
                <c:pt idx="0">
                  <c:v>0.3048780487804878</c:v>
                </c:pt>
                <c:pt idx="1">
                  <c:v>0.1951219512195122</c:v>
                </c:pt>
                <c:pt idx="2">
                  <c:v>0.15853658536585366</c:v>
                </c:pt>
                <c:pt idx="3">
                  <c:v>0.13414634146341464</c:v>
                </c:pt>
                <c:pt idx="4">
                  <c:v>2.4390243902439025E-2</c:v>
                </c:pt>
              </c:numCache>
            </c:numRef>
          </c:val>
        </c:ser>
        <c:ser>
          <c:idx val="1"/>
          <c:order val="1"/>
          <c:tx>
            <c:strRef>
              <c:f>p21_pg!$H$26</c:f>
              <c:strCache>
                <c:ptCount val="1"/>
                <c:pt idx="0">
                  <c:v>Uczniowie szkoły gimnazjalnej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p21_pg!$F$27:$F$31</c:f>
              <c:strCache>
                <c:ptCount val="5"/>
                <c:pt idx="0">
                  <c:v>Poinformował(a)bym o tej sytuacji swoją mamę lub tatę</c:v>
                </c:pt>
                <c:pt idx="1">
                  <c:v>Poinformował(a)bym o tej sytuacje swojego nauczyciela, wychowawcę, pedagoga</c:v>
                </c:pt>
                <c:pt idx="2">
                  <c:v>Poinformował(a)bym o tej sytuacji starszą osobę</c:v>
                </c:pt>
                <c:pt idx="3">
                  <c:v>Starał(a)bym się pomóc we własnym zakresie (np. rozmowa, załagodzenie sytuacji</c:v>
                </c:pt>
                <c:pt idx="4">
                  <c:v>Zgłosił(a)bym to na policję</c:v>
                </c:pt>
              </c:strCache>
            </c:strRef>
          </c:cat>
          <c:val>
            <c:numRef>
              <c:f>p21_pg!$H$27:$H$31</c:f>
              <c:numCache>
                <c:formatCode>0.0%</c:formatCode>
                <c:ptCount val="5"/>
                <c:pt idx="0">
                  <c:v>0.1891891891891892</c:v>
                </c:pt>
                <c:pt idx="1">
                  <c:v>0.17567567567567569</c:v>
                </c:pt>
                <c:pt idx="2">
                  <c:v>0.14864864864864866</c:v>
                </c:pt>
                <c:pt idx="3">
                  <c:v>0.1891891891891892</c:v>
                </c:pt>
                <c:pt idx="4">
                  <c:v>9.45945945945946E-2</c:v>
                </c:pt>
              </c:numCache>
            </c:numRef>
          </c:val>
        </c:ser>
        <c:ser>
          <c:idx val="2"/>
          <c:order val="2"/>
          <c:tx>
            <c:strRef>
              <c:f>p21_pg!$I$26</c:f>
              <c:strCache>
                <c:ptCount val="1"/>
                <c:pt idx="0">
                  <c:v>Uczniowie szkoły ponadgimnazjalnej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p21_pg!$F$27:$F$31</c:f>
              <c:strCache>
                <c:ptCount val="5"/>
                <c:pt idx="0">
                  <c:v>Poinformował(a)bym o tej sytuacji swoją mamę lub tatę</c:v>
                </c:pt>
                <c:pt idx="1">
                  <c:v>Poinformował(a)bym o tej sytuacje swojego nauczyciela, wychowawcę, pedagoga</c:v>
                </c:pt>
                <c:pt idx="2">
                  <c:v>Poinformował(a)bym o tej sytuacji starszą osobę</c:v>
                </c:pt>
                <c:pt idx="3">
                  <c:v>Starał(a)bym się pomóc we własnym zakresie (np. rozmowa, załagodzenie sytuacji</c:v>
                </c:pt>
                <c:pt idx="4">
                  <c:v>Zgłosił(a)bym to na policję</c:v>
                </c:pt>
              </c:strCache>
            </c:strRef>
          </c:cat>
          <c:val>
            <c:numRef>
              <c:f>p21_pg!$I$27:$I$31</c:f>
              <c:numCache>
                <c:formatCode>0.0%</c:formatCode>
                <c:ptCount val="5"/>
                <c:pt idx="0">
                  <c:v>0.140625</c:v>
                </c:pt>
                <c:pt idx="1">
                  <c:v>0.1015625</c:v>
                </c:pt>
                <c:pt idx="2">
                  <c:v>3.125E-2</c:v>
                </c:pt>
                <c:pt idx="3">
                  <c:v>0.2734375</c:v>
                </c:pt>
                <c:pt idx="4">
                  <c:v>0.1328125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32812912"/>
        <c:axId val="2032825424"/>
      </c:barChart>
      <c:catAx>
        <c:axId val="2032812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32825424"/>
        <c:crosses val="autoZero"/>
        <c:auto val="1"/>
        <c:lblAlgn val="ctr"/>
        <c:lblOffset val="100"/>
        <c:noMultiLvlLbl val="0"/>
      </c:catAx>
      <c:valAx>
        <c:axId val="2032825424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3281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p8_pg!$S$6</c:f>
              <c:strCache>
                <c:ptCount val="1"/>
                <c:pt idx="0">
                  <c:v>Uczniowie szkoły podstawowej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p8_pg!$R$7:$R$9</c:f>
              <c:strCache>
                <c:ptCount val="3"/>
                <c:pt idx="0">
                  <c:v>Informatyka</c:v>
                </c:pt>
                <c:pt idx="1">
                  <c:v>Godzina wychowawcza</c:v>
                </c:pt>
                <c:pt idx="2">
                  <c:v>Dodatkowe zajęcia poza lekcjami (w tym spotkania ze specjalistami z zewnątrz)</c:v>
                </c:pt>
              </c:strCache>
            </c:strRef>
          </c:cat>
          <c:val>
            <c:numRef>
              <c:f>p8_pg!$S$7:$S$9</c:f>
              <c:numCache>
                <c:formatCode>0.0%</c:formatCode>
                <c:ptCount val="3"/>
                <c:pt idx="0">
                  <c:v>0.64500000000000002</c:v>
                </c:pt>
                <c:pt idx="1">
                  <c:v>0.39500000000000002</c:v>
                </c:pt>
                <c:pt idx="2">
                  <c:v>0.11799999999999999</c:v>
                </c:pt>
              </c:numCache>
            </c:numRef>
          </c:val>
        </c:ser>
        <c:ser>
          <c:idx val="1"/>
          <c:order val="1"/>
          <c:tx>
            <c:strRef>
              <c:f>p8_pg!$T$6</c:f>
              <c:strCache>
                <c:ptCount val="1"/>
                <c:pt idx="0">
                  <c:v>Uczniowie szkoły gimnazjalnej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p8_pg!$R$7:$R$9</c:f>
              <c:strCache>
                <c:ptCount val="3"/>
                <c:pt idx="0">
                  <c:v>Informatyka</c:v>
                </c:pt>
                <c:pt idx="1">
                  <c:v>Godzina wychowawcza</c:v>
                </c:pt>
                <c:pt idx="2">
                  <c:v>Dodatkowe zajęcia poza lekcjami (w tym spotkania ze specjalistami z zewnątrz)</c:v>
                </c:pt>
              </c:strCache>
            </c:strRef>
          </c:cat>
          <c:val>
            <c:numRef>
              <c:f>p8_pg!$T$7:$T$9</c:f>
              <c:numCache>
                <c:formatCode>0.0%</c:formatCode>
                <c:ptCount val="3"/>
                <c:pt idx="0">
                  <c:v>0.377</c:v>
                </c:pt>
                <c:pt idx="1">
                  <c:v>0.49299999999999999</c:v>
                </c:pt>
                <c:pt idx="2">
                  <c:v>0.188</c:v>
                </c:pt>
              </c:numCache>
            </c:numRef>
          </c:val>
        </c:ser>
        <c:ser>
          <c:idx val="2"/>
          <c:order val="2"/>
          <c:tx>
            <c:strRef>
              <c:f>p8_pg!$U$6</c:f>
              <c:strCache>
                <c:ptCount val="1"/>
                <c:pt idx="0">
                  <c:v>Uczniowie szkoły ponadgimnazjalnej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331064417482325E-3"/>
                  <c:y val="0.111615030964266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p8_pg!$R$7:$R$9</c:f>
              <c:strCache>
                <c:ptCount val="3"/>
                <c:pt idx="0">
                  <c:v>Informatyka</c:v>
                </c:pt>
                <c:pt idx="1">
                  <c:v>Godzina wychowawcza</c:v>
                </c:pt>
                <c:pt idx="2">
                  <c:v>Dodatkowe zajęcia poza lekcjami (w tym spotkania ze specjalistami z zewnątrz)</c:v>
                </c:pt>
              </c:strCache>
            </c:strRef>
          </c:cat>
          <c:val>
            <c:numRef>
              <c:f>p8_pg!$U$7:$U$9</c:f>
              <c:numCache>
                <c:formatCode>0.0%</c:formatCode>
                <c:ptCount val="3"/>
                <c:pt idx="0">
                  <c:v>0.34499999999999997</c:v>
                </c:pt>
                <c:pt idx="1">
                  <c:v>0.50900000000000001</c:v>
                </c:pt>
                <c:pt idx="2">
                  <c:v>0.25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90242848"/>
        <c:axId val="1990247200"/>
      </c:barChart>
      <c:catAx>
        <c:axId val="199024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0247200"/>
        <c:crosses val="autoZero"/>
        <c:auto val="1"/>
        <c:lblAlgn val="ctr"/>
        <c:lblOffset val="100"/>
        <c:noMultiLvlLbl val="0"/>
      </c:catAx>
      <c:valAx>
        <c:axId val="19902472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99024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p8_n!$G$8:$G$12</c:f>
              <c:strCache>
                <c:ptCount val="5"/>
                <c:pt idx="0">
                  <c:v>Zamieszczanie nieodpowiednich treści w Internecie (np. hejt, groźby, obrażanie innych osób)</c:v>
                </c:pt>
                <c:pt idx="1">
                  <c:v>Problemy techniczne (np. niska prędkość Internetu, stary sprzęt komputerowy, brak specjalistycznego oprogramowania)</c:v>
                </c:pt>
                <c:pt idx="2">
                  <c:v>Cyberprzemoc</c:v>
                </c:pt>
                <c:pt idx="3">
                  <c:v>Korzystanie z niedozwolonych stron</c:v>
                </c:pt>
                <c:pt idx="4">
                  <c:v>Brak kontroli ze strony rodziców, niska świadomość rodziców</c:v>
                </c:pt>
              </c:strCache>
            </c:strRef>
          </c:cat>
          <c:val>
            <c:numRef>
              <c:f>p8_n!$H$8:$H$12</c:f>
              <c:numCache>
                <c:formatCode>0.0%</c:formatCode>
                <c:ptCount val="5"/>
                <c:pt idx="0">
                  <c:v>0.23148148148148148</c:v>
                </c:pt>
                <c:pt idx="1">
                  <c:v>0.17592592592592593</c:v>
                </c:pt>
                <c:pt idx="2">
                  <c:v>0.12037037037037036</c:v>
                </c:pt>
                <c:pt idx="3">
                  <c:v>9.2592592592592587E-2</c:v>
                </c:pt>
                <c:pt idx="4">
                  <c:v>8.3333333333333329E-2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90247744"/>
        <c:axId val="1990251008"/>
      </c:barChart>
      <c:catAx>
        <c:axId val="1990247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0251008"/>
        <c:crosses val="autoZero"/>
        <c:auto val="1"/>
        <c:lblAlgn val="ctr"/>
        <c:lblOffset val="100"/>
        <c:noMultiLvlLbl val="0"/>
      </c:catAx>
      <c:valAx>
        <c:axId val="1990251008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024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4654403292804E-2"/>
          <c:y val="4.8874502410741136E-2"/>
          <c:w val="0.81190910581092135"/>
          <c:h val="0.80813063274274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p12_rnpg!$B$11</c:f>
              <c:strCache>
                <c:ptCount val="1"/>
                <c:pt idx="0">
                  <c:v>Komunikuję się bardzo często (praktycznie bez przerwy)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p12_rnpg!$C$10:$G$10</c:f>
              <c:strCache>
                <c:ptCount val="5"/>
                <c:pt idx="0">
                  <c:v>Rodzice (N = 289)</c:v>
                </c:pt>
                <c:pt idx="1">
                  <c:v>Nauczyciele (N = 284)</c:v>
                </c:pt>
                <c:pt idx="2">
                  <c:v>Szkoła podstawowa (N = 82)</c:v>
                </c:pt>
                <c:pt idx="3">
                  <c:v>Gimnazjum (N = 75)</c:v>
                </c:pt>
                <c:pt idx="4">
                  <c:v>Szkoła ponadgimnazjalna (N = 128)</c:v>
                </c:pt>
              </c:strCache>
            </c:strRef>
          </c:cat>
          <c:val>
            <c:numRef>
              <c:f>p12_rnpg!$C$11:$G$11</c:f>
              <c:numCache>
                <c:formatCode>0.0%</c:formatCode>
                <c:ptCount val="5"/>
                <c:pt idx="0">
                  <c:v>0.17301038062283736</c:v>
                </c:pt>
                <c:pt idx="1">
                  <c:v>0.27112676056338031</c:v>
                </c:pt>
                <c:pt idx="2">
                  <c:v>7.3170731707317069E-2</c:v>
                </c:pt>
                <c:pt idx="3">
                  <c:v>0.18666666666666668</c:v>
                </c:pt>
                <c:pt idx="4">
                  <c:v>0.4296875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26234288"/>
        <c:axId val="2126238096"/>
      </c:barChart>
      <c:catAx>
        <c:axId val="212623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6238096"/>
        <c:crosses val="autoZero"/>
        <c:auto val="1"/>
        <c:lblAlgn val="ctr"/>
        <c:lblOffset val="100"/>
        <c:noMultiLvlLbl val="0"/>
      </c:catAx>
      <c:valAx>
        <c:axId val="2126238096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212623428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p2_pg!$B$9</c:f>
              <c:strCache>
                <c:ptCount val="1"/>
                <c:pt idx="0">
                  <c:v>Tak , korzystam z telefonu komórkowego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p2_pg!$C$8:$E$8</c:f>
              <c:strCache>
                <c:ptCount val="3"/>
                <c:pt idx="0">
                  <c:v>Szkoła podstawowa (N = 82)</c:v>
                </c:pt>
                <c:pt idx="1">
                  <c:v>Gimnazjum (N = 75)</c:v>
                </c:pt>
                <c:pt idx="2">
                  <c:v>Szkoła ponadgimnazjalna (N = 128)</c:v>
                </c:pt>
              </c:strCache>
            </c:strRef>
          </c:cat>
          <c:val>
            <c:numRef>
              <c:f>p2_pg!$C$9:$E$9</c:f>
              <c:numCache>
                <c:formatCode>0.0%</c:formatCode>
                <c:ptCount val="3"/>
                <c:pt idx="0">
                  <c:v>0.85365853658536583</c:v>
                </c:pt>
                <c:pt idx="1">
                  <c:v>0.94666666666666666</c:v>
                </c:pt>
                <c:pt idx="2">
                  <c:v>0.984375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26237008"/>
        <c:axId val="2126239184"/>
      </c:barChart>
      <c:catAx>
        <c:axId val="212623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6239184"/>
        <c:crosses val="autoZero"/>
        <c:auto val="1"/>
        <c:lblAlgn val="ctr"/>
        <c:lblOffset val="100"/>
        <c:noMultiLvlLbl val="0"/>
      </c:catAx>
      <c:valAx>
        <c:axId val="2126239184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212623700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21121873644645E-2"/>
          <c:y val="0.38526011768842183"/>
          <c:w val="0.92655775625271075"/>
          <c:h val="0.4666867738999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p18_pg!$C$27</c:f>
              <c:strCache>
                <c:ptCount val="1"/>
                <c:pt idx="0">
                  <c:v>szkoły podstawowej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p18_pg!$B$28:$B$32</c:f>
              <c:strCache>
                <c:ptCount val="5"/>
                <c:pt idx="0">
                  <c:v>Telefon</c:v>
                </c:pt>
                <c:pt idx="1">
                  <c:v>Facebook, Messenger</c:v>
                </c:pt>
                <c:pt idx="2">
                  <c:v>Skype</c:v>
                </c:pt>
                <c:pt idx="3">
                  <c:v>Komputer</c:v>
                </c:pt>
                <c:pt idx="4">
                  <c:v>Tablet</c:v>
                </c:pt>
              </c:strCache>
            </c:strRef>
          </c:cat>
          <c:val>
            <c:numRef>
              <c:f>p18_pg!$C$28:$C$32</c:f>
              <c:numCache>
                <c:formatCode>0.0%</c:formatCode>
                <c:ptCount val="5"/>
                <c:pt idx="0">
                  <c:v>0.30864197530864196</c:v>
                </c:pt>
                <c:pt idx="1">
                  <c:v>0.25925925925925924</c:v>
                </c:pt>
                <c:pt idx="2">
                  <c:v>0.22222222222222221</c:v>
                </c:pt>
                <c:pt idx="3">
                  <c:v>0.20987654320987653</c:v>
                </c:pt>
                <c:pt idx="4">
                  <c:v>4.9382716049382713E-2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26240816"/>
        <c:axId val="2126248976"/>
      </c:barChart>
      <c:catAx>
        <c:axId val="212624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6248976"/>
        <c:crosses val="autoZero"/>
        <c:auto val="1"/>
        <c:lblAlgn val="ctr"/>
        <c:lblOffset val="100"/>
        <c:noMultiLvlLbl val="0"/>
      </c:catAx>
      <c:valAx>
        <c:axId val="212624897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2624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83656864890168E-2"/>
          <c:y val="0"/>
          <c:w val="0.92891634313510985"/>
          <c:h val="0.87262526975355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p18_pg!$C$27</c:f>
              <c:strCache>
                <c:ptCount val="1"/>
                <c:pt idx="0">
                  <c:v>szkoły podstawowej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p18_pg!$B$48:$B$52</c:f>
              <c:strCache>
                <c:ptCount val="5"/>
                <c:pt idx="0">
                  <c:v>Facebook, Messenger</c:v>
                </c:pt>
                <c:pt idx="1">
                  <c:v>Telefon</c:v>
                </c:pt>
                <c:pt idx="2">
                  <c:v>Komputer</c:v>
                </c:pt>
                <c:pt idx="3">
                  <c:v>Portale społ.</c:v>
                </c:pt>
                <c:pt idx="4">
                  <c:v>Skype</c:v>
                </c:pt>
              </c:strCache>
            </c:strRef>
          </c:cat>
          <c:val>
            <c:numRef>
              <c:f>p18_pg!$C$48:$C$52</c:f>
              <c:numCache>
                <c:formatCode>0.0%</c:formatCode>
                <c:ptCount val="5"/>
                <c:pt idx="0">
                  <c:v>0.56756756756756754</c:v>
                </c:pt>
                <c:pt idx="1">
                  <c:v>0.3108108108108108</c:v>
                </c:pt>
                <c:pt idx="2">
                  <c:v>0.22972972972972974</c:v>
                </c:pt>
                <c:pt idx="3">
                  <c:v>0.10810810810810811</c:v>
                </c:pt>
                <c:pt idx="4">
                  <c:v>5.4054054054054057E-2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26235920"/>
        <c:axId val="2126238640"/>
      </c:barChart>
      <c:catAx>
        <c:axId val="212623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6238640"/>
        <c:crosses val="autoZero"/>
        <c:auto val="1"/>
        <c:lblAlgn val="ctr"/>
        <c:lblOffset val="100"/>
        <c:noMultiLvlLbl val="0"/>
      </c:catAx>
      <c:valAx>
        <c:axId val="212623864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2623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p18_pg!$C$27</c:f>
              <c:strCache>
                <c:ptCount val="1"/>
                <c:pt idx="0">
                  <c:v>szkoły podstawowej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p18_pg!$B$68:$B$72</c:f>
              <c:strCache>
                <c:ptCount val="5"/>
                <c:pt idx="0">
                  <c:v>Facebook, Messenger</c:v>
                </c:pt>
                <c:pt idx="1">
                  <c:v>Telefon</c:v>
                </c:pt>
                <c:pt idx="2">
                  <c:v>Skype</c:v>
                </c:pt>
                <c:pt idx="3">
                  <c:v>Portale społ.</c:v>
                </c:pt>
                <c:pt idx="4">
                  <c:v>Komputer</c:v>
                </c:pt>
              </c:strCache>
            </c:strRef>
          </c:cat>
          <c:val>
            <c:numRef>
              <c:f>p18_pg!$C$68:$C$72</c:f>
              <c:numCache>
                <c:formatCode>0.0%</c:formatCode>
                <c:ptCount val="5"/>
                <c:pt idx="0">
                  <c:v>0.5859375</c:v>
                </c:pt>
                <c:pt idx="1">
                  <c:v>0.234375</c:v>
                </c:pt>
                <c:pt idx="2">
                  <c:v>0.1328125</c:v>
                </c:pt>
                <c:pt idx="3">
                  <c:v>0.1328125</c:v>
                </c:pt>
                <c:pt idx="4">
                  <c:v>0.1171875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28348880"/>
        <c:axId val="2028356496"/>
      </c:barChart>
      <c:catAx>
        <c:axId val="202834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8356496"/>
        <c:crosses val="autoZero"/>
        <c:auto val="1"/>
        <c:lblAlgn val="ctr"/>
        <c:lblOffset val="100"/>
        <c:noMultiLvlLbl val="0"/>
      </c:catAx>
      <c:valAx>
        <c:axId val="20283564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2834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p22_ng!$D$28</c:f>
              <c:strCache>
                <c:ptCount val="1"/>
                <c:pt idx="0">
                  <c:v>Nauczyciele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p22_ng!$C$29:$C$33</c:f>
              <c:strCache>
                <c:ptCount val="5"/>
                <c:pt idx="0">
                  <c:v>Odpowiednie hasło lub login</c:v>
                </c:pt>
                <c:pt idx="1">
                  <c:v>Nie podawanie prywatnych danych</c:v>
                </c:pt>
                <c:pt idx="2">
                  <c:v>Ustawienia prywatności na portalach społecznościowych</c:v>
                </c:pt>
                <c:pt idx="3">
                  <c:v>Unikanie kontaktu z nieznanymi osobami, blokowanie</c:v>
                </c:pt>
                <c:pt idx="4">
                  <c:v>Szyfrowanie połączenia</c:v>
                </c:pt>
              </c:strCache>
            </c:strRef>
          </c:cat>
          <c:val>
            <c:numRef>
              <c:f>p22_ng!$D$29:$D$33</c:f>
              <c:numCache>
                <c:formatCode>0.0%</c:formatCode>
                <c:ptCount val="5"/>
                <c:pt idx="0">
                  <c:v>0.36269430051813473</c:v>
                </c:pt>
                <c:pt idx="1">
                  <c:v>0.22797927461139897</c:v>
                </c:pt>
                <c:pt idx="2">
                  <c:v>0.11398963730569948</c:v>
                </c:pt>
                <c:pt idx="3">
                  <c:v>7.7720207253886009E-2</c:v>
                </c:pt>
                <c:pt idx="4">
                  <c:v>7.2538860103626937E-2</c:v>
                </c:pt>
              </c:numCache>
            </c:numRef>
          </c:val>
        </c:ser>
        <c:ser>
          <c:idx val="1"/>
          <c:order val="1"/>
          <c:tx>
            <c:strRef>
              <c:f>p22_ng!$E$28</c:f>
              <c:strCache>
                <c:ptCount val="1"/>
                <c:pt idx="0">
                  <c:v>Uczniowie szkół gimnazjalnych i ponadgimnazjalnych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p22_ng!$C$29:$C$33</c:f>
              <c:strCache>
                <c:ptCount val="5"/>
                <c:pt idx="0">
                  <c:v>Odpowiednie hasło lub login</c:v>
                </c:pt>
                <c:pt idx="1">
                  <c:v>Nie podawanie prywatnych danych</c:v>
                </c:pt>
                <c:pt idx="2">
                  <c:v>Ustawienia prywatności na portalach społecznościowych</c:v>
                </c:pt>
                <c:pt idx="3">
                  <c:v>Unikanie kontaktu z nieznanymi osobami, blokowanie</c:v>
                </c:pt>
                <c:pt idx="4">
                  <c:v>Szyfrowanie połączenia</c:v>
                </c:pt>
              </c:strCache>
            </c:strRef>
          </c:cat>
          <c:val>
            <c:numRef>
              <c:f>p22_ng!$E$29:$E$33</c:f>
              <c:numCache>
                <c:formatCode>0.0%</c:formatCode>
                <c:ptCount val="5"/>
                <c:pt idx="0">
                  <c:v>0.19827586206896552</c:v>
                </c:pt>
                <c:pt idx="1">
                  <c:v>0.13793103448275862</c:v>
                </c:pt>
                <c:pt idx="2">
                  <c:v>0.22413793103448276</c:v>
                </c:pt>
                <c:pt idx="3">
                  <c:v>6.8965517241379309E-2</c:v>
                </c:pt>
                <c:pt idx="4">
                  <c:v>2.5862068965517241E-2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28357584"/>
        <c:axId val="2028352688"/>
      </c:barChart>
      <c:catAx>
        <c:axId val="2028357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8352688"/>
        <c:crosses val="autoZero"/>
        <c:auto val="1"/>
        <c:lblAlgn val="ctr"/>
        <c:lblOffset val="100"/>
        <c:noMultiLvlLbl val="0"/>
      </c:catAx>
      <c:valAx>
        <c:axId val="2028352688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835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p16_rng!$G$23</c:f>
              <c:strCache>
                <c:ptCount val="1"/>
                <c:pt idx="0">
                  <c:v>Rodzice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p16_rng!$F$24:$F$27</c:f>
              <c:strCache>
                <c:ptCount val="4"/>
                <c:pt idx="0">
                  <c:v>Nieudostępnianie swoich danych prywatnych/osobistych</c:v>
                </c:pt>
                <c:pt idx="1">
                  <c:v>Odpowiednie hasło</c:v>
                </c:pt>
                <c:pt idx="2">
                  <c:v>Korzystanie z fałszywych kont, używanie pseudonimów itp.</c:v>
                </c:pt>
                <c:pt idx="3">
                  <c:v>Niepublikowanie zdjęć</c:v>
                </c:pt>
              </c:strCache>
            </c:strRef>
          </c:cat>
          <c:val>
            <c:numRef>
              <c:f>p16_rng!$G$24:$G$27</c:f>
              <c:numCache>
                <c:formatCode>0.0%</c:formatCode>
                <c:ptCount val="4"/>
                <c:pt idx="0">
                  <c:v>0.17391304347826086</c:v>
                </c:pt>
                <c:pt idx="1">
                  <c:v>0.15942028985507245</c:v>
                </c:pt>
                <c:pt idx="2">
                  <c:v>0.14492753623188406</c:v>
                </c:pt>
                <c:pt idx="3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p16_rng!$H$23</c:f>
              <c:strCache>
                <c:ptCount val="1"/>
                <c:pt idx="0">
                  <c:v>Nauczyciele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p16_rng!$F$24:$F$27</c:f>
              <c:strCache>
                <c:ptCount val="4"/>
                <c:pt idx="0">
                  <c:v>Nieudostępnianie swoich danych prywatnych/osobistych</c:v>
                </c:pt>
                <c:pt idx="1">
                  <c:v>Odpowiednie hasło</c:v>
                </c:pt>
                <c:pt idx="2">
                  <c:v>Korzystanie z fałszywych kont, używanie pseudonimów itp.</c:v>
                </c:pt>
                <c:pt idx="3">
                  <c:v>Niepublikowanie zdjęć</c:v>
                </c:pt>
              </c:strCache>
            </c:strRef>
          </c:cat>
          <c:val>
            <c:numRef>
              <c:f>p16_rng!$H$24:$H$27</c:f>
              <c:numCache>
                <c:formatCode>0.0%</c:formatCode>
                <c:ptCount val="4"/>
                <c:pt idx="0">
                  <c:v>0.15217391304347827</c:v>
                </c:pt>
                <c:pt idx="1">
                  <c:v>0.20652173913043478</c:v>
                </c:pt>
                <c:pt idx="2">
                  <c:v>0.10869565217391304</c:v>
                </c:pt>
                <c:pt idx="3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p16_rng!$I$23</c:f>
              <c:strCache>
                <c:ptCount val="1"/>
                <c:pt idx="0">
                  <c:v>Uczniowie szkół gimnazjalnych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p16_rng!$F$24:$F$27</c:f>
              <c:strCache>
                <c:ptCount val="4"/>
                <c:pt idx="0">
                  <c:v>Nieudostępnianie swoich danych prywatnych/osobistych</c:v>
                </c:pt>
                <c:pt idx="1">
                  <c:v>Odpowiednie hasło</c:v>
                </c:pt>
                <c:pt idx="2">
                  <c:v>Korzystanie z fałszywych kont, używanie pseudonimów itp.</c:v>
                </c:pt>
                <c:pt idx="3">
                  <c:v>Niepublikowanie zdjęć</c:v>
                </c:pt>
              </c:strCache>
            </c:strRef>
          </c:cat>
          <c:val>
            <c:numRef>
              <c:f>p16_rng!$I$24:$I$27</c:f>
              <c:numCache>
                <c:formatCode>0.0%</c:formatCode>
                <c:ptCount val="4"/>
                <c:pt idx="0">
                  <c:v>0.36</c:v>
                </c:pt>
                <c:pt idx="1">
                  <c:v>0.16</c:v>
                </c:pt>
                <c:pt idx="2">
                  <c:v>0.2</c:v>
                </c:pt>
                <c:pt idx="3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p16_rng!$J$23</c:f>
              <c:strCache>
                <c:ptCount val="1"/>
                <c:pt idx="0">
                  <c:v>Uczniowie szkół ponadgimnazjalnych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2.50823002561254E-2"/>
                  <c:y val="6.0244048641044872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p16_rng!$F$24:$F$27</c:f>
              <c:strCache>
                <c:ptCount val="4"/>
                <c:pt idx="0">
                  <c:v>Nieudostępnianie swoich danych prywatnych/osobistych</c:v>
                </c:pt>
                <c:pt idx="1">
                  <c:v>Odpowiednie hasło</c:v>
                </c:pt>
                <c:pt idx="2">
                  <c:v>Korzystanie z fałszywych kont, używanie pseudonimów itp.</c:v>
                </c:pt>
                <c:pt idx="3">
                  <c:v>Niepublikowanie zdjęć</c:v>
                </c:pt>
              </c:strCache>
            </c:strRef>
          </c:cat>
          <c:val>
            <c:numRef>
              <c:f>p16_rng!$J$24:$J$27</c:f>
              <c:numCache>
                <c:formatCode>0.0%</c:formatCode>
                <c:ptCount val="4"/>
                <c:pt idx="0">
                  <c:v>0.19444444444444445</c:v>
                </c:pt>
                <c:pt idx="1">
                  <c:v>1.3888888888888888E-2</c:v>
                </c:pt>
                <c:pt idx="2">
                  <c:v>9.7222222222222224E-2</c:v>
                </c:pt>
                <c:pt idx="3">
                  <c:v>8.3333333333333329E-2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28347248"/>
        <c:axId val="2028347792"/>
      </c:barChart>
      <c:catAx>
        <c:axId val="2028347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8347792"/>
        <c:crosses val="autoZero"/>
        <c:auto val="1"/>
        <c:lblAlgn val="ctr"/>
        <c:lblOffset val="100"/>
        <c:noMultiLvlLbl val="0"/>
      </c:catAx>
      <c:valAx>
        <c:axId val="2028347792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834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p27_g!$G$26</c:f>
              <c:strCache>
                <c:ptCount val="1"/>
                <c:pt idx="0">
                  <c:v>Uczniowie szkół gimnazjalnych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p27_g!$F$27:$F$31</c:f>
              <c:strCache>
                <c:ptCount val="5"/>
                <c:pt idx="0">
                  <c:v>Unikanie niebezpiecznych, nieznanych stron </c:v>
                </c:pt>
                <c:pt idx="1">
                  <c:v>Unikanie kontaktu z nieznajomymi</c:v>
                </c:pt>
                <c:pt idx="2">
                  <c:v>Niepodawanie danych osobowych nieznajomym lub na stronach internetowych</c:v>
                </c:pt>
                <c:pt idx="3">
                  <c:v>Świadomość zagrożenia (znam zasady)</c:v>
                </c:pt>
                <c:pt idx="4">
                  <c:v>Brak zasad</c:v>
                </c:pt>
              </c:strCache>
            </c:strRef>
          </c:cat>
          <c:val>
            <c:numRef>
              <c:f>p27_g!$G$27:$G$31</c:f>
              <c:numCache>
                <c:formatCode>0.0%</c:formatCode>
                <c:ptCount val="5"/>
                <c:pt idx="0">
                  <c:v>0.44444444444444442</c:v>
                </c:pt>
                <c:pt idx="1">
                  <c:v>0.18055555555555555</c:v>
                </c:pt>
                <c:pt idx="2">
                  <c:v>0.18055555555555555</c:v>
                </c:pt>
                <c:pt idx="3">
                  <c:v>0.125</c:v>
                </c:pt>
                <c:pt idx="4">
                  <c:v>0.1111111111111111</c:v>
                </c:pt>
              </c:numCache>
            </c:numRef>
          </c:val>
        </c:ser>
        <c:ser>
          <c:idx val="1"/>
          <c:order val="1"/>
          <c:tx>
            <c:strRef>
              <c:f>p27_g!$H$26</c:f>
              <c:strCache>
                <c:ptCount val="1"/>
                <c:pt idx="0">
                  <c:v>Uczniowie szkół ponadgimnazjalnych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p27_g!$F$27:$F$31</c:f>
              <c:strCache>
                <c:ptCount val="5"/>
                <c:pt idx="0">
                  <c:v>Unikanie niebezpiecznych, nieznanych stron </c:v>
                </c:pt>
                <c:pt idx="1">
                  <c:v>Unikanie kontaktu z nieznajomymi</c:v>
                </c:pt>
                <c:pt idx="2">
                  <c:v>Niepodawanie danych osobowych nieznajomym lub na stronach internetowych</c:v>
                </c:pt>
                <c:pt idx="3">
                  <c:v>Świadomość zagrożenia (znam zasady)</c:v>
                </c:pt>
                <c:pt idx="4">
                  <c:v>Brak zasad</c:v>
                </c:pt>
              </c:strCache>
            </c:strRef>
          </c:cat>
          <c:val>
            <c:numRef>
              <c:f>p27_g!$H$27:$H$31</c:f>
              <c:numCache>
                <c:formatCode>0.0%</c:formatCode>
                <c:ptCount val="5"/>
                <c:pt idx="0">
                  <c:v>0.54761904761904767</c:v>
                </c:pt>
                <c:pt idx="1">
                  <c:v>0.1111111111111111</c:v>
                </c:pt>
                <c:pt idx="2">
                  <c:v>0.13492063492063491</c:v>
                </c:pt>
                <c:pt idx="3">
                  <c:v>0.12698412698412698</c:v>
                </c:pt>
                <c:pt idx="4">
                  <c:v>4.7619047619047616E-2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28350512"/>
        <c:axId val="2028351056"/>
      </c:barChart>
      <c:catAx>
        <c:axId val="202835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8351056"/>
        <c:crosses val="autoZero"/>
        <c:auto val="1"/>
        <c:lblAlgn val="ctr"/>
        <c:lblOffset val="100"/>
        <c:noMultiLvlLbl val="0"/>
      </c:catAx>
      <c:valAx>
        <c:axId val="20283510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0283505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C997-EE38-4AC4-A358-093CB4BCBFBC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3699-6122-47B3-A15E-B1DDD6C301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16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C997-EE38-4AC4-A358-093CB4BCBFBC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3699-6122-47B3-A15E-B1DDD6C301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33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C997-EE38-4AC4-A358-093CB4BCBFBC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3699-6122-47B3-A15E-B1DDD6C301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55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C997-EE38-4AC4-A358-093CB4BCBFBC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3699-6122-47B3-A15E-B1DDD6C301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61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C997-EE38-4AC4-A358-093CB4BCBFBC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3699-6122-47B3-A15E-B1DDD6C301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49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C997-EE38-4AC4-A358-093CB4BCBFBC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3699-6122-47B3-A15E-B1DDD6C301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22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C997-EE38-4AC4-A358-093CB4BCBFBC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3699-6122-47B3-A15E-B1DDD6C301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6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C997-EE38-4AC4-A358-093CB4BCBFBC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3699-6122-47B3-A15E-B1DDD6C301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C997-EE38-4AC4-A358-093CB4BCBFBC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3699-6122-47B3-A15E-B1DDD6C301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26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C997-EE38-4AC4-A358-093CB4BCBFBC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3699-6122-47B3-A15E-B1DDD6C301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05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C997-EE38-4AC4-A358-093CB4BCBFBC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3699-6122-47B3-A15E-B1DDD6C301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06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C997-EE38-4AC4-A358-093CB4BCBFBC}" type="datetimeFigureOut">
              <a:rPr lang="pl-PL" smtClean="0"/>
              <a:t>2016-11-08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03699-6122-47B3-A15E-B1DDD6C301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4572" y="1679514"/>
            <a:ext cx="8458200" cy="1798637"/>
          </a:xfrm>
        </p:spPr>
        <p:txBody>
          <a:bodyPr>
            <a:normAutofit/>
          </a:bodyPr>
          <a:lstStyle/>
          <a:p>
            <a:r>
              <a:rPr lang="pl-PL" sz="5400" dirty="0" smtClean="0"/>
              <a:t>Bezpieczeństwo w sieci – wyniki badań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5440" y="3807335"/>
            <a:ext cx="9016465" cy="1067462"/>
          </a:xfrm>
        </p:spPr>
        <p:txBody>
          <a:bodyPr>
            <a:normAutofit/>
          </a:bodyPr>
          <a:lstStyle/>
          <a:p>
            <a:r>
              <a:rPr lang="pl-PL" dirty="0" smtClean="0"/>
              <a:t>Paweł Maranowski (Collegium Civitas)</a:t>
            </a:r>
            <a:br>
              <a:rPr lang="pl-PL" dirty="0" smtClean="0"/>
            </a:br>
            <a:r>
              <a:rPr lang="pl-PL" dirty="0" smtClean="0"/>
              <a:t>Warszawa, 2016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05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7648" y="2488056"/>
            <a:ext cx="5449824" cy="101104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/>
              <a:t>Faktyczny</a:t>
            </a:r>
            <a:r>
              <a:rPr lang="pl-PL" sz="3600" dirty="0" smtClean="0"/>
              <a:t> </a:t>
            </a:r>
            <a:r>
              <a:rPr lang="pl-PL" sz="4000" dirty="0" smtClean="0"/>
              <a:t>poziom</a:t>
            </a:r>
            <a:r>
              <a:rPr lang="pl-PL" sz="3600" dirty="0" smtClean="0"/>
              <a:t> </a:t>
            </a:r>
            <a:br>
              <a:rPr lang="pl-PL" sz="3600" dirty="0" smtClean="0"/>
            </a:br>
            <a:r>
              <a:rPr lang="pl-PL" sz="4000" dirty="0" smtClean="0"/>
              <a:t>wiedzy</a:t>
            </a:r>
            <a:endParaRPr lang="pl-PL" sz="3600" dirty="0"/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5568696" y="3072384"/>
            <a:ext cx="749808" cy="85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H="1">
            <a:off x="5568696" y="2715768"/>
            <a:ext cx="7589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ytuł 1"/>
          <p:cNvSpPr txBox="1">
            <a:spLocks/>
          </p:cNvSpPr>
          <p:nvPr/>
        </p:nvSpPr>
        <p:spPr>
          <a:xfrm>
            <a:off x="368808" y="2563494"/>
            <a:ext cx="5343144" cy="86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/>
              <a:t>Poziom deklaratywny wiedzy</a:t>
            </a:r>
            <a:endParaRPr lang="pl-PL" dirty="0"/>
          </a:p>
        </p:txBody>
      </p:sp>
      <p:cxnSp>
        <p:nvCxnSpPr>
          <p:cNvPr id="17" name="Łącznik prosty 16"/>
          <p:cNvCxnSpPr/>
          <p:nvPr/>
        </p:nvCxnSpPr>
        <p:spPr>
          <a:xfrm flipH="1">
            <a:off x="5568696" y="2350008"/>
            <a:ext cx="749808" cy="1149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1003300" y="4889500"/>
            <a:ext cx="1035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Wiedza badanych jest bardzo powierzchowna.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275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879996"/>
              </p:ext>
            </p:extLst>
          </p:nvPr>
        </p:nvGraphicFramePr>
        <p:xfrm>
          <a:off x="1283851" y="1690688"/>
          <a:ext cx="9416234" cy="494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34168" y="2553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Narzędzia zapewniające </a:t>
            </a:r>
            <a:r>
              <a:rPr lang="pl-PL" dirty="0"/>
              <a:t>prywatność komunikacji w </a:t>
            </a:r>
            <a:r>
              <a:rPr lang="pl-PL" dirty="0" smtClean="0"/>
              <a:t>Internecie wskazywane przez </a:t>
            </a:r>
            <a:r>
              <a:rPr lang="pl-PL" b="1" dirty="0" smtClean="0"/>
              <a:t>nauczycieli i młodzież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637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34168" y="255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Narzędzia zapewniające anonimowość w sieci wskazywane przez </a:t>
            </a:r>
            <a:r>
              <a:rPr lang="pl-PL" b="1" dirty="0" smtClean="0"/>
              <a:t>rodziców, dzieci i młodzież</a:t>
            </a:r>
            <a:endParaRPr lang="pl-PL" b="1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565654"/>
              </p:ext>
            </p:extLst>
          </p:nvPr>
        </p:nvGraphicFramePr>
        <p:xfrm>
          <a:off x="441560" y="1580960"/>
          <a:ext cx="11331340" cy="518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93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Zasady bezpiecznego korzystania z Internetu wśród </a:t>
            </a:r>
            <a:r>
              <a:rPr lang="pl-PL" b="1" dirty="0" smtClean="0"/>
              <a:t>młodzieży</a:t>
            </a:r>
            <a:endParaRPr lang="pl-PL" b="1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022328"/>
              </p:ext>
            </p:extLst>
          </p:nvPr>
        </p:nvGraphicFramePr>
        <p:xfrm>
          <a:off x="1225296" y="1690688"/>
          <a:ext cx="10232136" cy="481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67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Sposoby przeciwdziałania zagrożeniom w Internecie stosowane przez </a:t>
            </a:r>
            <a:r>
              <a:rPr lang="pl-PL" b="1" dirty="0" smtClean="0"/>
              <a:t>nauczycieli</a:t>
            </a:r>
            <a:endParaRPr lang="pl-PL" b="1" dirty="0"/>
          </a:p>
        </p:txBody>
      </p:sp>
      <p:pic>
        <p:nvPicPr>
          <p:cNvPr id="1026" name="Picture 2" descr="https://pixabay.com/static/uploads/photo/2016/04/24/14/11/antivirus-1349649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8449"/>
            <a:ext cx="3184391" cy="19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7/75/Interne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59" y="2296843"/>
            <a:ext cx="2574925" cy="20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592" y="2368449"/>
            <a:ext cx="2975802" cy="193053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39281" y="4741897"/>
            <a:ext cx="2982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Stosowanie programu </a:t>
            </a:r>
            <a:br>
              <a:rPr lang="pl-PL" sz="2400" dirty="0" smtClean="0"/>
            </a:br>
            <a:r>
              <a:rPr lang="pl-PL" sz="2400" dirty="0" smtClean="0"/>
              <a:t>antywirusowego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804321" y="4741896"/>
            <a:ext cx="3019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Unikanie podejrzanych</a:t>
            </a:r>
            <a:br>
              <a:rPr lang="pl-PL" sz="2400" dirty="0" smtClean="0"/>
            </a:br>
            <a:r>
              <a:rPr lang="pl-PL" sz="2400" dirty="0" smtClean="0"/>
              <a:t>stron internetowych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373785" y="4741895"/>
            <a:ext cx="3019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Unikanie podejrzanych</a:t>
            </a:r>
            <a:br>
              <a:rPr lang="pl-PL" sz="2400" dirty="0" smtClean="0"/>
            </a:br>
            <a:r>
              <a:rPr lang="pl-PL" sz="2400" dirty="0" smtClean="0"/>
              <a:t>załączników e-mail</a:t>
            </a:r>
            <a:endParaRPr lang="pl-PL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935707" y="5692638"/>
            <a:ext cx="98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819434" y="5692637"/>
            <a:ext cx="98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28%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9388903" y="5692637"/>
            <a:ext cx="98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22%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2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00"/>
            <a:ext cx="12192000" cy="9144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024" y="4121785"/>
            <a:ext cx="5332476" cy="198691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Doświadczanie niebezpiecznych sytuacji w Internecie</a:t>
            </a:r>
            <a:br>
              <a:rPr lang="pl-PL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reagowanie na nie</a:t>
            </a:r>
            <a:endParaRPr lang="pl-PL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Doświadczanie niebezpiecznych sytuacji w Internecie przez </a:t>
            </a:r>
            <a:r>
              <a:rPr lang="pl-PL" b="1" dirty="0" smtClean="0"/>
              <a:t>młodzież</a:t>
            </a:r>
            <a:endParaRPr lang="pl-PL" b="1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545950"/>
              </p:ext>
            </p:extLst>
          </p:nvPr>
        </p:nvGraphicFramePr>
        <p:xfrm>
          <a:off x="5095558" y="1690688"/>
          <a:ext cx="6258242" cy="465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329564"/>
              </p:ext>
            </p:extLst>
          </p:nvPr>
        </p:nvGraphicFramePr>
        <p:xfrm>
          <a:off x="1013840" y="4031552"/>
          <a:ext cx="3631312" cy="231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261300" y="3371504"/>
            <a:ext cx="313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Czy spotkało Cię kiedykolwiek coś przykrego w Internecie?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8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3336" y="0"/>
            <a:ext cx="10515600" cy="1325563"/>
          </a:xfrm>
        </p:spPr>
        <p:txBody>
          <a:bodyPr/>
          <a:lstStyle/>
          <a:p>
            <a:pPr algn="ctr"/>
            <a:r>
              <a:rPr lang="pl-PL" dirty="0" smtClean="0"/>
              <a:t>Rodzaje niebezpiecznych sytuacji doświadczanych przez </a:t>
            </a:r>
            <a:r>
              <a:rPr lang="pl-PL" b="1" dirty="0" smtClean="0"/>
              <a:t>młodzież</a:t>
            </a:r>
            <a:endParaRPr lang="pl-PL" b="1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205160"/>
              </p:ext>
            </p:extLst>
          </p:nvPr>
        </p:nvGraphicFramePr>
        <p:xfrm>
          <a:off x="868680" y="1325563"/>
          <a:ext cx="10186416" cy="540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35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stosowanych narzędzi przez </a:t>
            </a:r>
            <a:r>
              <a:rPr lang="pl-PL" b="1" dirty="0" smtClean="0"/>
              <a:t>młodzież </a:t>
            </a:r>
            <a:r>
              <a:rPr lang="pl-PL" dirty="0" smtClean="0"/>
              <a:t>w celu bezpiecznego korzystania z Internetu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65224"/>
              </p:ext>
            </p:extLst>
          </p:nvPr>
        </p:nvGraphicFramePr>
        <p:xfrm>
          <a:off x="838200" y="1837944"/>
          <a:ext cx="10241280" cy="462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918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86" y="0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Reakcja </a:t>
            </a:r>
            <a:r>
              <a:rPr lang="pl-PL" b="1" dirty="0"/>
              <a:t>dzieci i młodzieży </a:t>
            </a:r>
            <a:r>
              <a:rPr lang="pl-PL" dirty="0"/>
              <a:t>na agresję w Internecie skierowaną wobec </a:t>
            </a:r>
            <a:r>
              <a:rPr lang="pl-PL" dirty="0" smtClean="0"/>
              <a:t>nich samych</a:t>
            </a:r>
            <a:endParaRPr lang="pl-PL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378178"/>
              </p:ext>
            </p:extLst>
          </p:nvPr>
        </p:nvGraphicFramePr>
        <p:xfrm>
          <a:off x="178586" y="1170433"/>
          <a:ext cx="11909781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39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2208" y="72517"/>
            <a:ext cx="10515600" cy="1325563"/>
          </a:xfrm>
        </p:spPr>
        <p:txBody>
          <a:bodyPr/>
          <a:lstStyle/>
          <a:p>
            <a:r>
              <a:rPr lang="pl-PL" dirty="0" smtClean="0"/>
              <a:t>Metodologia badania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2208" y="1222121"/>
            <a:ext cx="10515600" cy="16216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Badania jako część szerszego projektu wzmocnienia kompetencji w zakresie bezpieczeństwa w Internecie</a:t>
            </a:r>
          </a:p>
          <a:p>
            <a:r>
              <a:rPr lang="pl-PL" dirty="0" smtClean="0"/>
              <a:t>Badanie jakościowe -&gt; indywidualne wywiady pogłębione (30 wywiadów)</a:t>
            </a:r>
          </a:p>
          <a:p>
            <a:r>
              <a:rPr lang="pl-PL" dirty="0" smtClean="0"/>
              <a:t>Badanie ilościowe -&gt; reprezentatywne badanie telefoniczne (CATI) -&gt; cztery różne kwestionariusze ankiet; 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71445"/>
              </p:ext>
            </p:extLst>
          </p:nvPr>
        </p:nvGraphicFramePr>
        <p:xfrm>
          <a:off x="2578608" y="3582224"/>
          <a:ext cx="6156325" cy="2809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9821"/>
                <a:gridCol w="1926504"/>
              </a:tblGrid>
              <a:tr h="468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Badane grupy respondentów</a:t>
                      </a:r>
                      <a:endParaRPr lang="pl-PL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Liczebność</a:t>
                      </a:r>
                      <a:endParaRPr lang="pl-PL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Rodzice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289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Nauczyciele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284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Uczniowie szkoły podstawowej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Uczniowie gimnazjum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Uczniowie szkoły ponadgimnazjalnej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128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3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396605"/>
              </p:ext>
            </p:extLst>
          </p:nvPr>
        </p:nvGraphicFramePr>
        <p:xfrm>
          <a:off x="521208" y="1690688"/>
          <a:ext cx="11283696" cy="501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Reakcja </a:t>
            </a:r>
            <a:r>
              <a:rPr lang="pl-PL" b="1" dirty="0" smtClean="0"/>
              <a:t>dzieci i młodzieży </a:t>
            </a:r>
            <a:r>
              <a:rPr lang="pl-PL" dirty="0" smtClean="0"/>
              <a:t>na agresję w Internecie skierowaną wobec ich koleżanek i kolegów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987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0" y="131975"/>
            <a:ext cx="13004800" cy="73152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331382" y="131975"/>
            <a:ext cx="7785100" cy="4285615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Szkoła</a:t>
            </a:r>
            <a:br>
              <a:rPr lang="pl-PL" sz="6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pl-PL" sz="6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 bezpieczeństwo </a:t>
            </a:r>
            <a:br>
              <a:rPr lang="pl-PL" sz="6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pl-PL" sz="6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 sieci</a:t>
            </a:r>
            <a:endParaRPr lang="pl-PL" sz="6600" b="1" dirty="0">
              <a:ln w="38100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4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1312" y="12612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Tylko w ok. 10% szkół (każdego szczebla) na zajęciach w szkole </a:t>
            </a:r>
            <a:r>
              <a:rPr lang="pl-PL" b="1" dirty="0" smtClean="0"/>
              <a:t>nie pojawia </a:t>
            </a:r>
            <a:r>
              <a:rPr lang="pl-PL" dirty="0" smtClean="0"/>
              <a:t>się tematyka bezpieczeństwa w Internecie (na podstawie odpowiedzi uczniów).</a:t>
            </a:r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91312" y="3480181"/>
            <a:ext cx="9704832" cy="2445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 smtClean="0"/>
              <a:t>Niemal </a:t>
            </a:r>
            <a:r>
              <a:rPr lang="pl-PL" sz="4000" b="1" dirty="0" smtClean="0"/>
              <a:t>wszyscy</a:t>
            </a:r>
            <a:r>
              <a:rPr lang="pl-PL" sz="4000" dirty="0" smtClean="0"/>
              <a:t> nauczyciele w Polsce twierdzą, że problematyka bezpieczeństwa jest poruszana na lekcjach w ich szkołach. Najczęściej dzieje się to na godzinie wychowawczej i lekcjach informatyki.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3659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Lekcje na których według </a:t>
            </a:r>
            <a:r>
              <a:rPr lang="pl-PL" b="1" dirty="0" smtClean="0"/>
              <a:t>dzieci i młodzieży </a:t>
            </a:r>
            <a:r>
              <a:rPr lang="pl-PL" dirty="0" smtClean="0"/>
              <a:t>poruszane są kwestie bezpieczeństwa w Internecie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925143"/>
              </p:ext>
            </p:extLst>
          </p:nvPr>
        </p:nvGraphicFramePr>
        <p:xfrm>
          <a:off x="838200" y="1901952"/>
          <a:ext cx="10299192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1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0981944" cy="1664843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Ponad połowa nauczycieli </a:t>
            </a:r>
            <a:r>
              <a:rPr lang="pl-PL" dirty="0" smtClean="0"/>
              <a:t>w Polsce twierdzi, że są problemy z korzystaniem z TIK wśród dzieci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Rodzaje problemów wskazywanych przez </a:t>
            </a:r>
            <a:r>
              <a:rPr lang="pl-PL" b="1" dirty="0" smtClean="0"/>
              <a:t>nauczycieli</a:t>
            </a:r>
            <a:r>
              <a:rPr lang="pl-PL" dirty="0" smtClean="0"/>
              <a:t>:</a:t>
            </a:r>
            <a:endParaRPr lang="pl-PL" b="1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610667"/>
              </p:ext>
            </p:extLst>
          </p:nvPr>
        </p:nvGraphicFramePr>
        <p:xfrm>
          <a:off x="838200" y="2386584"/>
          <a:ext cx="10719816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35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344" y="29071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Dziękuję za uwagę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3600" dirty="0" smtClean="0"/>
              <a:t>Paweł Maranowski</a:t>
            </a:r>
            <a:br>
              <a:rPr lang="pl-PL" sz="3600" dirty="0" smtClean="0"/>
            </a:br>
            <a:r>
              <a:rPr lang="pl-PL" sz="3600" dirty="0" smtClean="0"/>
              <a:t>pawel.maranowski@civitas.edu.pl</a:t>
            </a:r>
            <a:endParaRPr lang="pl-PL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3200" y="6375400"/>
            <a:ext cx="1064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Wszystkie grafiki wykorzystane w prezentacji zostały udostępnione przez autorów na prawach Creative </a:t>
            </a:r>
            <a:r>
              <a:rPr lang="pl-PL" dirty="0" err="1" smtClean="0"/>
              <a:t>Commons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17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xabay.com/static/uploads/photo/2015/12/03/02/21/child-1073638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065"/>
            <a:ext cx="12192000" cy="81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-101600" y="3646444"/>
            <a:ext cx="6748482" cy="2690856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Korzystanie </a:t>
            </a:r>
            <a:br>
              <a:rPr lang="pl-PL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pl-PL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z nowych technologii</a:t>
            </a:r>
            <a:endParaRPr lang="pl-PL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454364"/>
              </p:ext>
            </p:extLst>
          </p:nvPr>
        </p:nvGraphicFramePr>
        <p:xfrm>
          <a:off x="1526005" y="1690688"/>
          <a:ext cx="9139989" cy="511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 dirty="0" smtClean="0"/>
              <a:t>Odsetek osób korzystających z Internetu bardzo często (praktycznie bez przerwy)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79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321684"/>
              </p:ext>
            </p:extLst>
          </p:nvPr>
        </p:nvGraphicFramePr>
        <p:xfrm>
          <a:off x="1331496" y="1690688"/>
          <a:ext cx="9504144" cy="494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Odsetek osób komunikujących się przez Internet bardzo często (praktycznie bez przerwy)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8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Dzieci i młodzież </a:t>
            </a:r>
            <a:r>
              <a:rPr lang="pl-PL" dirty="0" smtClean="0"/>
              <a:t>posiadająca telefon na własność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938363"/>
              </p:ext>
            </p:extLst>
          </p:nvPr>
        </p:nvGraphicFramePr>
        <p:xfrm>
          <a:off x="2197100" y="1980622"/>
          <a:ext cx="8089900" cy="462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5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847" y="301352"/>
            <a:ext cx="10515600" cy="1325563"/>
          </a:xfrm>
        </p:spPr>
        <p:txBody>
          <a:bodyPr/>
          <a:lstStyle/>
          <a:p>
            <a:pPr algn="ctr"/>
            <a:r>
              <a:rPr lang="pl-PL" dirty="0" smtClean="0"/>
              <a:t>Narzędzia stosowane przez </a:t>
            </a:r>
            <a:r>
              <a:rPr lang="pl-PL" b="1" dirty="0" smtClean="0"/>
              <a:t>dzieci i młodzież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komunikacji w Internecie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692956"/>
              </p:ext>
            </p:extLst>
          </p:nvPr>
        </p:nvGraphicFramePr>
        <p:xfrm>
          <a:off x="257750" y="2882900"/>
          <a:ext cx="3804350" cy="392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34247" y="2026508"/>
            <a:ext cx="311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Uczniowie szkół podstawowych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475795" y="2041780"/>
            <a:ext cx="303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Uczniowie szkół gimnazjalnych</a:t>
            </a:r>
            <a:endParaRPr lang="pl-PL" dirty="0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574628"/>
              </p:ext>
            </p:extLst>
          </p:nvPr>
        </p:nvGraphicFramePr>
        <p:xfrm>
          <a:off x="4210121" y="2882900"/>
          <a:ext cx="3930580" cy="392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873807"/>
              </p:ext>
            </p:extLst>
          </p:nvPr>
        </p:nvGraphicFramePr>
        <p:xfrm>
          <a:off x="8436744" y="2226446"/>
          <a:ext cx="3508515" cy="458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8830281" y="1817469"/>
            <a:ext cx="272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Uczniowie szkół ponadgimnazjalnych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287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" y="0"/>
            <a:ext cx="12435839" cy="7772400"/>
          </a:xfrm>
          <a:prstGeom prst="rect">
            <a:avLst/>
          </a:prstGeom>
        </p:spPr>
      </p:pic>
      <p:sp>
        <p:nvSpPr>
          <p:cNvPr id="5" name="Tytuł 3"/>
          <p:cNvSpPr>
            <a:spLocks noGrp="1"/>
          </p:cNvSpPr>
          <p:nvPr>
            <p:ph type="title"/>
          </p:nvPr>
        </p:nvSpPr>
        <p:spPr>
          <a:xfrm>
            <a:off x="838200" y="-109918"/>
            <a:ext cx="10515600" cy="2852737"/>
          </a:xfrm>
        </p:spPr>
        <p:txBody>
          <a:bodyPr/>
          <a:lstStyle/>
          <a:p>
            <a:pPr algn="ctr"/>
            <a:r>
              <a:rPr lang="pl-PL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Wiedza o zagrożeniach i bezpieczeństwie</a:t>
            </a:r>
            <a:br>
              <a:rPr lang="pl-PL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pl-PL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 Internecie</a:t>
            </a:r>
            <a:endParaRPr lang="pl-PL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5912" y="623690"/>
            <a:ext cx="10515600" cy="5519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Na poziomie deklaracji badani respondenci wysoko oceniają swoją wiedzę m.in. w zakresie:</a:t>
            </a:r>
          </a:p>
          <a:p>
            <a:r>
              <a:rPr lang="pl-PL" dirty="0" smtClean="0"/>
              <a:t>Rozpoznania i unikania zagrożeń w przypadku korzystania z technologii informacyjnych (rodzice, nauczyciele, dzieci i młodzież)</a:t>
            </a:r>
          </a:p>
          <a:p>
            <a:r>
              <a:rPr lang="pl-PL" dirty="0" smtClean="0"/>
              <a:t>Procesów manipulacji oraz socjotechnik stosowanych w Internecie (rodzice)</a:t>
            </a:r>
          </a:p>
          <a:p>
            <a:r>
              <a:rPr lang="pl-PL" dirty="0" smtClean="0"/>
              <a:t>Uzależnień od gier komputerowych, Internetu, hazardu (rodzice, nauczyciele)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Najgorzej swoją wiedzę oceniają badani w zakresie:</a:t>
            </a:r>
          </a:p>
          <a:p>
            <a:r>
              <a:rPr lang="pl-PL" dirty="0" smtClean="0"/>
              <a:t>Znajomości narzędzi zwiększających anonimowość w sieci</a:t>
            </a:r>
          </a:p>
          <a:p>
            <a:r>
              <a:rPr lang="pl-PL" dirty="0" smtClean="0"/>
              <a:t>Rozpoznania włamań sieciowych i złośliwego oprogramowania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06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427</Words>
  <Application>Microsoft Office PowerPoint</Application>
  <PresentationFormat>Panoramiczny</PresentationFormat>
  <Paragraphs>62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Motyw pakietu Office</vt:lpstr>
      <vt:lpstr>Bezpieczeństwo w sieci – wyniki badań</vt:lpstr>
      <vt:lpstr>Metodologia badania</vt:lpstr>
      <vt:lpstr>Korzystanie  z nowych technologii</vt:lpstr>
      <vt:lpstr>Odsetek osób korzystających z Internetu bardzo często (praktycznie bez przerwy)</vt:lpstr>
      <vt:lpstr>Odsetek osób komunikujących się przez Internet bardzo często (praktycznie bez przerwy)</vt:lpstr>
      <vt:lpstr>Dzieci i młodzież posiadająca telefon na własność</vt:lpstr>
      <vt:lpstr>Narzędzia stosowane przez dzieci i młodzież  w komunikacji w Internecie</vt:lpstr>
      <vt:lpstr>Wiedza o zagrożeniach i bezpieczeństwie w Internecie</vt:lpstr>
      <vt:lpstr>Prezentacja programu PowerPoint</vt:lpstr>
      <vt:lpstr>Faktyczny poziom  wiedzy</vt:lpstr>
      <vt:lpstr>Narzędzia zapewniające prywatność komunikacji w Internecie wskazywane przez nauczycieli i młodzież</vt:lpstr>
      <vt:lpstr>Narzędzia zapewniające anonimowość w sieci wskazywane przez rodziców, dzieci i młodzież</vt:lpstr>
      <vt:lpstr>Zasady bezpiecznego korzystania z Internetu wśród młodzieży</vt:lpstr>
      <vt:lpstr>Sposoby przeciwdziałania zagrożeniom w Internecie stosowane przez nauczycieli</vt:lpstr>
      <vt:lpstr>Doświadczanie niebezpiecznych sytuacji w Internecie i reagowanie na nie</vt:lpstr>
      <vt:lpstr>Doświadczanie niebezpiecznych sytuacji w Internecie przez młodzież</vt:lpstr>
      <vt:lpstr>Rodzaje niebezpiecznych sytuacji doświadczanych przez młodzież</vt:lpstr>
      <vt:lpstr>Rodzaje stosowanych narzędzi przez młodzież w celu bezpiecznego korzystania z Internetu</vt:lpstr>
      <vt:lpstr>Reakcja dzieci i młodzieży na agresję w Internecie skierowaną wobec nich samych</vt:lpstr>
      <vt:lpstr>Reakcja dzieci i młodzieży na agresję w Internecie skierowaną wobec ich koleżanek i kolegów</vt:lpstr>
      <vt:lpstr>Szkoła a bezpieczeństwo  w sieci</vt:lpstr>
      <vt:lpstr>Tylko w ok. 10% szkół (każdego szczebla) na zajęciach w szkole nie pojawia się tematyka bezpieczeństwa w Internecie (na podstawie odpowiedzi uczniów).</vt:lpstr>
      <vt:lpstr>Lekcje na których według dzieci i młodzieży poruszane są kwestie bezpieczeństwa w Internecie</vt:lpstr>
      <vt:lpstr>Ponad połowa nauczycieli w Polsce twierdzi, że są problemy z korzystaniem z TIK wśród dzieci  Rodzaje problemów wskazywanych przez nauczycieli:</vt:lpstr>
      <vt:lpstr>Dziękuję za uwagę  Paweł Maranowski pawel.maranowski@civitas.edu.pl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w sieci</dc:title>
  <dc:creator>Paweł Maranowski</dc:creator>
  <cp:lastModifiedBy>Fabryka Przyszłości 22</cp:lastModifiedBy>
  <cp:revision>59</cp:revision>
  <dcterms:created xsi:type="dcterms:W3CDTF">2016-05-30T08:44:05Z</dcterms:created>
  <dcterms:modified xsi:type="dcterms:W3CDTF">2016-11-08T08:12:29Z</dcterms:modified>
</cp:coreProperties>
</file>