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8" r:id="rId2"/>
    <p:sldId id="287" r:id="rId3"/>
    <p:sldId id="293" r:id="rId4"/>
    <p:sldId id="295" r:id="rId5"/>
    <p:sldId id="297" r:id="rId6"/>
    <p:sldId id="301" r:id="rId7"/>
    <p:sldId id="310" r:id="rId8"/>
    <p:sldId id="304" r:id="rId9"/>
    <p:sldId id="306" r:id="rId10"/>
    <p:sldId id="311" r:id="rId11"/>
    <p:sldId id="312" r:id="rId12"/>
    <p:sldId id="313" r:id="rId13"/>
  </p:sldIdLst>
  <p:sldSz cx="9144000" cy="6858000" type="screen4x3"/>
  <p:notesSz cx="6858000" cy="9144000"/>
  <p:photoAlbum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7" autoAdjust="0"/>
    <p:restoredTop sz="96327" autoAdjust="0"/>
  </p:normalViewPr>
  <p:slideViewPr>
    <p:cSldViewPr>
      <p:cViewPr varScale="1">
        <p:scale>
          <a:sx n="86" d="100"/>
          <a:sy n="86" d="100"/>
        </p:scale>
        <p:origin x="624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C0EE2-FC72-4758-A30F-AA552E32EE74}" type="datetimeFigureOut">
              <a:rPr lang="pl-PL" smtClean="0"/>
              <a:t>2016-11-08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73A19-DA00-4ED7-8743-A2C58B6BD0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1325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57B9-739F-4E60-AA36-77C07410FD9E}" type="datetimeFigureOut">
              <a:rPr lang="pl-PL" smtClean="0"/>
              <a:t>2016-11-08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EBE7-A0E0-44EF-9B18-8DF72D5F2B8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57B9-739F-4E60-AA36-77C07410FD9E}" type="datetimeFigureOut">
              <a:rPr lang="pl-PL" smtClean="0"/>
              <a:t>2016-11-08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EBE7-A0E0-44EF-9B18-8DF72D5F2B8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57B9-739F-4E60-AA36-77C07410FD9E}" type="datetimeFigureOut">
              <a:rPr lang="pl-PL" smtClean="0"/>
              <a:t>2016-11-08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EBE7-A0E0-44EF-9B18-8DF72D5F2B8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57B9-739F-4E60-AA36-77C07410FD9E}" type="datetimeFigureOut">
              <a:rPr lang="pl-PL" smtClean="0"/>
              <a:t>2016-11-08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EBE7-A0E0-44EF-9B18-8DF72D5F2B8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57B9-739F-4E60-AA36-77C07410FD9E}" type="datetimeFigureOut">
              <a:rPr lang="pl-PL" smtClean="0"/>
              <a:t>2016-11-08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EBE7-A0E0-44EF-9B18-8DF72D5F2B8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57B9-739F-4E60-AA36-77C07410FD9E}" type="datetimeFigureOut">
              <a:rPr lang="pl-PL" smtClean="0"/>
              <a:t>2016-11-08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EBE7-A0E0-44EF-9B18-8DF72D5F2B8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57B9-739F-4E60-AA36-77C07410FD9E}" type="datetimeFigureOut">
              <a:rPr lang="pl-PL" smtClean="0"/>
              <a:t>2016-11-08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EBE7-A0E0-44EF-9B18-8DF72D5F2B8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57B9-739F-4E60-AA36-77C07410FD9E}" type="datetimeFigureOut">
              <a:rPr lang="pl-PL" smtClean="0"/>
              <a:t>2016-11-08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EBE7-A0E0-44EF-9B18-8DF72D5F2B8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57B9-739F-4E60-AA36-77C07410FD9E}" type="datetimeFigureOut">
              <a:rPr lang="pl-PL" smtClean="0"/>
              <a:t>2016-11-08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EBE7-A0E0-44EF-9B18-8DF72D5F2B8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57B9-739F-4E60-AA36-77C07410FD9E}" type="datetimeFigureOut">
              <a:rPr lang="pl-PL" smtClean="0"/>
              <a:t>2016-11-08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EBE7-A0E0-44EF-9B18-8DF72D5F2B8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57B9-739F-4E60-AA36-77C07410FD9E}" type="datetimeFigureOut">
              <a:rPr lang="pl-PL" smtClean="0"/>
              <a:t>2016-11-08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EBE7-A0E0-44EF-9B18-8DF72D5F2B8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557B9-739F-4E60-AA36-77C07410FD9E}" type="datetimeFigureOut">
              <a:rPr lang="pl-PL" smtClean="0"/>
              <a:t>2016-11-08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1EBE7-A0E0-44EF-9B18-8DF72D5F2B8A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47000">
              <a:schemeClr val="accent1">
                <a:lumMod val="0"/>
                <a:lumOff val="10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SK prezentacja_slajdy-02.jpg"/>
          <p:cNvPicPr>
            <a:picLocks noGrp="1" noChangeAspect="1"/>
          </p:cNvPicPr>
          <p:nvPr isPhoto="1"/>
        </p:nvPicPr>
        <p:blipFill rotWithShape="1">
          <a:blip r:embed="rId2" cstate="print"/>
          <a:srcRect b="87799"/>
          <a:stretch/>
        </p:blipFill>
        <p:spPr>
          <a:xfrm>
            <a:off x="1588" y="0"/>
            <a:ext cx="9140825" cy="836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7" y="1690751"/>
            <a:ext cx="9140825" cy="4216015"/>
          </a:xfrm>
          <a:prstGeom prst="rect">
            <a:avLst/>
          </a:prstGeom>
          <a:effectLst>
            <a:softEdge rad="5080"/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4"/>
          <a:srcRect l="20752" t="20800" r="-307" b="18030"/>
          <a:stretch/>
        </p:blipFill>
        <p:spPr>
          <a:xfrm>
            <a:off x="743671" y="358847"/>
            <a:ext cx="1351829" cy="23906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0312" y="-110778"/>
            <a:ext cx="1762522" cy="1019498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SK prezentacja_slajdy-31.jpg"/>
          <p:cNvPicPr>
            <a:picLocks noGrp="1" noChangeAspect="1"/>
          </p:cNvPicPr>
          <p:nvPr isPhoto="1"/>
        </p:nvPicPr>
        <p:blipFill>
          <a:blip r:embed="rId2" cstate="print"/>
          <a:stretch>
            <a:fillRect/>
          </a:stretch>
        </p:blipFill>
        <p:spPr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691680" y="1844824"/>
            <a:ext cx="6048672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8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"/>
                <a:ea typeface="Open Sans" pitchFamily="34" charset="0"/>
                <a:cs typeface="Open Sans" pitchFamily="34" charset="0"/>
              </a:rPr>
              <a:t>Internet jest obecny na lekcjach przedmiotów </a:t>
            </a:r>
            <a:r>
              <a:rPr lang="pl-PL" sz="32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"/>
                <a:ea typeface="Open Sans" pitchFamily="34" charset="0"/>
                <a:cs typeface="Open Sans" pitchFamily="34" charset="0"/>
              </a:rPr>
              <a:t>humanistycznych</a:t>
            </a:r>
            <a:r>
              <a:rPr lang="pl-PL" sz="32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"/>
                <a:ea typeface="Open Sans" pitchFamily="34" charset="0"/>
                <a:cs typeface="Open Sans" pitchFamily="34" charset="0"/>
              </a:rPr>
              <a:t>.</a:t>
            </a:r>
          </a:p>
          <a:p>
            <a:pPr marL="457200" indent="-457200">
              <a:lnSpc>
                <a:spcPts val="48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"/>
                <a:ea typeface="Open Sans" pitchFamily="34" charset="0"/>
                <a:cs typeface="Open Sans" pitchFamily="34" charset="0"/>
              </a:rPr>
              <a:t>W mniejszym wymiarze </a:t>
            </a:r>
            <a:br>
              <a:rPr lang="pl-PL" sz="32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"/>
                <a:ea typeface="Open Sans" pitchFamily="34" charset="0"/>
                <a:cs typeface="Open Sans" pitchFamily="34" charset="0"/>
              </a:rPr>
            </a:br>
            <a:r>
              <a:rPr lang="pl-PL" sz="32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"/>
                <a:ea typeface="Open Sans" pitchFamily="34" charset="0"/>
                <a:cs typeface="Open Sans" pitchFamily="34" charset="0"/>
              </a:rPr>
              <a:t>– dla przedmiotów </a:t>
            </a:r>
            <a:r>
              <a:rPr lang="pl-PL" sz="32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"/>
                <a:ea typeface="Open Sans" pitchFamily="34" charset="0"/>
                <a:cs typeface="Open Sans" pitchFamily="34" charset="0"/>
              </a:rPr>
              <a:t>ścisłych</a:t>
            </a:r>
            <a:r>
              <a:rPr lang="pl-PL" sz="32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"/>
                <a:ea typeface="Open Sans" pitchFamily="34" charset="0"/>
                <a:cs typeface="Open Sans" pitchFamily="34" charset="0"/>
              </a:rPr>
              <a:t> i </a:t>
            </a:r>
            <a:r>
              <a:rPr lang="pl-PL" sz="32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"/>
                <a:ea typeface="Open Sans" pitchFamily="34" charset="0"/>
                <a:cs typeface="Open Sans" pitchFamily="34" charset="0"/>
              </a:rPr>
              <a:t>przyrodniczych</a:t>
            </a:r>
            <a:r>
              <a:rPr lang="pl-PL" sz="32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"/>
                <a:ea typeface="Open Sans" pitchFamily="34" charset="0"/>
                <a:cs typeface="Open Sans" pitchFamily="34" charset="0"/>
              </a:rPr>
              <a:t>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/>
          <a:srcRect l="20752" t="20800" r="-307" b="18030"/>
          <a:stretch/>
        </p:blipFill>
        <p:spPr>
          <a:xfrm>
            <a:off x="743671" y="358847"/>
            <a:ext cx="1351829" cy="23906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-110778"/>
            <a:ext cx="1762522" cy="101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1001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SK prezentacja_slajdy-31.jpg"/>
          <p:cNvPicPr>
            <a:picLocks noGrp="1" noChangeAspect="1"/>
          </p:cNvPicPr>
          <p:nvPr isPhoto="1"/>
        </p:nvPicPr>
        <p:blipFill>
          <a:blip r:embed="rId2" cstate="print"/>
          <a:stretch>
            <a:fillRect/>
          </a:stretch>
        </p:blipFill>
        <p:spPr>
          <a:xfrm>
            <a:off x="-4609" y="0"/>
            <a:ext cx="9140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685482" y="2644170"/>
            <a:ext cx="598286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lnSpc>
                <a:spcPts val="4800"/>
              </a:lnSpc>
              <a:spcAft>
                <a:spcPts val="1800"/>
              </a:spcAft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"/>
                <a:ea typeface="Open Sans" pitchFamily="34" charset="0"/>
                <a:cs typeface="Open Sans" pitchFamily="34" charset="0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>
                <a:ln w="6350">
                  <a:solidFill>
                    <a:schemeClr val="tx1"/>
                  </a:solidFill>
                </a:ln>
              </a:rPr>
              <a:t>81,9% uczniów jest </a:t>
            </a:r>
            <a:br>
              <a:rPr lang="pl-PL" dirty="0">
                <a:ln w="6350">
                  <a:solidFill>
                    <a:schemeClr val="tx1"/>
                  </a:solidFill>
                </a:ln>
              </a:rPr>
            </a:br>
            <a:r>
              <a:rPr lang="pl-PL" b="1" dirty="0">
                <a:ln w="6350">
                  <a:solidFill>
                    <a:schemeClr val="tx1"/>
                  </a:solidFill>
                </a:ln>
              </a:rPr>
              <a:t>stale online</a:t>
            </a:r>
            <a:r>
              <a:rPr lang="pl-PL" dirty="0">
                <a:ln w="6350">
                  <a:solidFill>
                    <a:schemeClr val="tx1"/>
                  </a:solidFill>
                </a:ln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>
                <a:ln w="6350">
                  <a:solidFill>
                    <a:schemeClr val="tx1"/>
                  </a:solidFill>
                </a:ln>
              </a:rPr>
              <a:t>0,7% </a:t>
            </a:r>
            <a:r>
              <a:rPr lang="pl-PL" b="1" dirty="0">
                <a:ln w="6350">
                  <a:solidFill>
                    <a:schemeClr val="tx1"/>
                  </a:solidFill>
                </a:ln>
              </a:rPr>
              <a:t>nie korzysta</a:t>
            </a:r>
            <a:r>
              <a:rPr lang="pl-PL" dirty="0">
                <a:ln w="6350">
                  <a:solidFill>
                    <a:schemeClr val="tx1"/>
                  </a:solidFill>
                </a:ln>
              </a:rPr>
              <a:t> z sieci.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/>
          <a:srcRect l="20752" t="20800" r="-307" b="18030"/>
          <a:stretch/>
        </p:blipFill>
        <p:spPr>
          <a:xfrm>
            <a:off x="743671" y="358847"/>
            <a:ext cx="1351829" cy="23906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-110778"/>
            <a:ext cx="1762522" cy="101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10793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SK prezentacja_slajdy-31.jpg"/>
          <p:cNvPicPr>
            <a:picLocks noGrp="1" noChangeAspect="1"/>
          </p:cNvPicPr>
          <p:nvPr isPhoto="1"/>
        </p:nvPicPr>
        <p:blipFill>
          <a:blip r:embed="rId2" cstate="print"/>
          <a:stretch>
            <a:fillRect/>
          </a:stretch>
        </p:blipFill>
        <p:spPr>
          <a:xfrm>
            <a:off x="-4609" y="0"/>
            <a:ext cx="91408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/>
          <a:srcRect l="20752" t="20800" r="-307" b="18030"/>
          <a:stretch/>
        </p:blipFill>
        <p:spPr>
          <a:xfrm>
            <a:off x="743671" y="358847"/>
            <a:ext cx="1351829" cy="239068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1685482" y="1700808"/>
            <a:ext cx="619888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lnSpc>
                <a:spcPts val="4800"/>
              </a:lnSpc>
              <a:spcAft>
                <a:spcPts val="1800"/>
              </a:spcAft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pl-PL" sz="2800" b="1" smtClean="0">
                <a:ln w="6350">
                  <a:solidFill>
                    <a:schemeClr val="tx1"/>
                  </a:solidFill>
                </a:ln>
              </a:rPr>
              <a:t>O</a:t>
            </a:r>
            <a:r>
              <a:rPr lang="pl-PL" sz="2800" smtClean="0">
                <a:ln w="6350">
                  <a:solidFill>
                    <a:schemeClr val="tx1"/>
                  </a:solidFill>
                </a:ln>
              </a:rPr>
              <a:t>gólnopolska </a:t>
            </a:r>
            <a:r>
              <a:rPr lang="pl-PL" sz="2800" b="1" smtClean="0">
                <a:ln w="6350">
                  <a:solidFill>
                    <a:schemeClr val="tx1"/>
                  </a:solidFill>
                </a:ln>
              </a:rPr>
              <a:t>S</a:t>
            </a:r>
            <a:r>
              <a:rPr lang="pl-PL" sz="2800" smtClean="0">
                <a:ln w="6350">
                  <a:solidFill>
                    <a:schemeClr val="tx1"/>
                  </a:solidFill>
                </a:ln>
              </a:rPr>
              <a:t>ieć </a:t>
            </a:r>
            <a:r>
              <a:rPr lang="pl-PL" sz="2800" b="1" smtClean="0">
                <a:ln w="6350">
                  <a:solidFill>
                    <a:schemeClr val="tx1"/>
                  </a:solidFill>
                </a:ln>
              </a:rPr>
              <a:t>E</a:t>
            </a:r>
            <a:r>
              <a:rPr lang="pl-PL" sz="2800" smtClean="0">
                <a:ln w="6350">
                  <a:solidFill>
                    <a:schemeClr val="tx1"/>
                  </a:solidFill>
                </a:ln>
              </a:rPr>
              <a:t>dukacyjna </a:t>
            </a:r>
            <a:r>
              <a:rPr lang="pl-PL" dirty="0">
                <a:ln w="6350">
                  <a:solidFill>
                    <a:schemeClr val="tx1"/>
                  </a:solidFill>
                </a:ln>
              </a:rPr>
              <a:t>to: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000" dirty="0">
                <a:ln w="6350">
                  <a:solidFill>
                    <a:schemeClr val="tx1"/>
                  </a:solidFill>
                </a:ln>
              </a:rPr>
              <a:t>Bezpieczny, szerokopasmowy </a:t>
            </a:r>
            <a:r>
              <a:rPr lang="pl-PL" sz="2000" dirty="0" err="1">
                <a:ln w="6350">
                  <a:solidFill>
                    <a:schemeClr val="tx1"/>
                  </a:solidFill>
                </a:ln>
              </a:rPr>
              <a:t>internet</a:t>
            </a:r>
            <a:r>
              <a:rPr lang="pl-PL" sz="2000" dirty="0">
                <a:ln w="6350">
                  <a:solidFill>
                    <a:schemeClr val="tx1"/>
                  </a:solidFill>
                </a:ln>
              </a:rPr>
              <a:t> dla szkół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000" dirty="0">
                <a:ln w="6350">
                  <a:solidFill>
                    <a:schemeClr val="tx1"/>
                  </a:solidFill>
                </a:ln>
              </a:rPr>
              <a:t>Zajęcia online wspierające rozwój kompetencji cyfrowych i bezpiecznych </a:t>
            </a:r>
            <a:r>
              <a:rPr lang="pl-PL" sz="2000" dirty="0" err="1">
                <a:ln w="6350">
                  <a:solidFill>
                    <a:schemeClr val="tx1"/>
                  </a:solidFill>
                </a:ln>
              </a:rPr>
              <a:t>zachowań</a:t>
            </a:r>
            <a:r>
              <a:rPr lang="pl-PL" sz="2000" dirty="0">
                <a:ln w="6350">
                  <a:solidFill>
                    <a:schemeClr val="tx1"/>
                  </a:solidFill>
                </a:ln>
              </a:rPr>
              <a:t> w sieci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-110778"/>
            <a:ext cx="1762522" cy="101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5626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SK prezentacja_slajdy-31.jpg"/>
          <p:cNvPicPr>
            <a:picLocks noGrp="1" noChangeAspect="1"/>
          </p:cNvPicPr>
          <p:nvPr isPhoto="1"/>
        </p:nvPicPr>
        <p:blipFill>
          <a:blip r:embed="rId2" cstate="print"/>
          <a:stretch>
            <a:fillRect/>
          </a:stretch>
        </p:blipFill>
        <p:spPr>
          <a:xfrm>
            <a:off x="-28873" y="0"/>
            <a:ext cx="9140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691680" y="2600325"/>
            <a:ext cx="576064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  <a:spcAft>
                <a:spcPts val="1800"/>
              </a:spcAft>
            </a:pPr>
            <a:r>
              <a:rPr lang="pl-PL" sz="32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" pitchFamily="34" charset="0"/>
                <a:ea typeface="Open Sans" pitchFamily="34" charset="0"/>
                <a:cs typeface="Open Sans" pitchFamily="34" charset="0"/>
              </a:rPr>
              <a:t>2/3 szkół jest podłączonych do </a:t>
            </a:r>
            <a:r>
              <a:rPr lang="pl-PL" sz="32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" pitchFamily="34" charset="0"/>
                <a:ea typeface="Open Sans" pitchFamily="34" charset="0"/>
                <a:cs typeface="Open Sans" pitchFamily="34" charset="0"/>
              </a:rPr>
              <a:t>szybkiego internetu</a:t>
            </a:r>
            <a:r>
              <a:rPr lang="pl-PL" sz="32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pl-PL" sz="3200" baseline="30000" dirty="0">
              <a:ln w="63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/>
          <a:srcRect l="20752" t="20800" r="-307" b="18030"/>
          <a:stretch/>
        </p:blipFill>
        <p:spPr>
          <a:xfrm>
            <a:off x="743671" y="358847"/>
            <a:ext cx="1351829" cy="23906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-110778"/>
            <a:ext cx="1762522" cy="1019498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SK prezentacja_slajdy-31.jpg"/>
          <p:cNvPicPr>
            <a:picLocks noGrp="1" noChangeAspect="1"/>
          </p:cNvPicPr>
          <p:nvPr isPhoto="1"/>
        </p:nvPicPr>
        <p:blipFill>
          <a:blip r:embed="rId2" cstate="print"/>
          <a:stretch>
            <a:fillRect/>
          </a:stretch>
        </p:blipFill>
        <p:spPr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691680" y="2600325"/>
            <a:ext cx="62646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lnSpc>
                <a:spcPts val="4800"/>
              </a:lnSpc>
              <a:spcAft>
                <a:spcPts val="1800"/>
              </a:spcAft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pl-PL" dirty="0">
                <a:ln w="6350">
                  <a:solidFill>
                    <a:schemeClr val="tx1"/>
                  </a:solidFill>
                </a:ln>
              </a:rPr>
              <a:t>W szkole brakuje </a:t>
            </a:r>
            <a:br>
              <a:rPr lang="pl-PL" dirty="0">
                <a:ln w="6350">
                  <a:solidFill>
                    <a:schemeClr val="tx1"/>
                  </a:solidFill>
                </a:ln>
              </a:rPr>
            </a:br>
            <a:r>
              <a:rPr lang="pl-PL" b="1" dirty="0">
                <a:ln w="6350">
                  <a:solidFill>
                    <a:schemeClr val="tx1"/>
                  </a:solidFill>
                </a:ln>
              </a:rPr>
              <a:t>wiedzy i zasobów </a:t>
            </a:r>
            <a:br>
              <a:rPr lang="pl-PL" b="1" dirty="0">
                <a:ln w="6350">
                  <a:solidFill>
                    <a:schemeClr val="tx1"/>
                  </a:solidFill>
                </a:ln>
              </a:rPr>
            </a:br>
            <a:r>
              <a:rPr lang="pl-PL" dirty="0">
                <a:ln w="6350">
                  <a:solidFill>
                    <a:schemeClr val="tx1"/>
                  </a:solidFill>
                </a:ln>
              </a:rPr>
              <a:t>do zapewnienia bezpiecznego korzystania z sieci.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/>
          <a:srcRect l="20752" t="20800" r="-307" b="18030"/>
          <a:stretch/>
        </p:blipFill>
        <p:spPr>
          <a:xfrm>
            <a:off x="743671" y="358847"/>
            <a:ext cx="1351829" cy="23906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-110778"/>
            <a:ext cx="1762522" cy="101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24225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SK prezentacja_slajdy-31.jpg"/>
          <p:cNvPicPr>
            <a:picLocks noGrp="1" noChangeAspect="1"/>
          </p:cNvPicPr>
          <p:nvPr isPhoto="1"/>
        </p:nvPicPr>
        <p:blipFill>
          <a:blip r:embed="rId2" cstate="print"/>
          <a:stretch>
            <a:fillRect/>
          </a:stretch>
        </p:blipFill>
        <p:spPr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691680" y="2600325"/>
            <a:ext cx="6264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  <a:spcAft>
                <a:spcPts val="1800"/>
              </a:spcAft>
            </a:pPr>
            <a:r>
              <a:rPr lang="pl-PL" sz="32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" pitchFamily="34" charset="0"/>
                <a:ea typeface="Open Sans" pitchFamily="34" charset="0"/>
                <a:cs typeface="Open Sans" pitchFamily="34" charset="0"/>
              </a:rPr>
              <a:t>W szkole brakuje </a:t>
            </a:r>
            <a:r>
              <a:rPr lang="pl-PL" sz="32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" pitchFamily="34" charset="0"/>
                <a:ea typeface="Open Sans" pitchFamily="34" charset="0"/>
                <a:cs typeface="Open Sans" pitchFamily="34" charset="0"/>
              </a:rPr>
              <a:t>standardów </a:t>
            </a:r>
            <a:r>
              <a:rPr lang="pl-PL" sz="32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lang="pl-PL" sz="32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" pitchFamily="34" charset="0"/>
                <a:ea typeface="Open Sans" pitchFamily="34" charset="0"/>
                <a:cs typeface="Open Sans" pitchFamily="34" charset="0"/>
              </a:rPr>
            </a:br>
            <a:r>
              <a:rPr lang="pl-PL" sz="32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" pitchFamily="34" charset="0"/>
                <a:ea typeface="Open Sans" pitchFamily="34" charset="0"/>
                <a:cs typeface="Open Sans" pitchFamily="34" charset="0"/>
              </a:rPr>
              <a:t>bezpiecznego korzystania z sieci.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/>
          <a:srcRect l="20752" t="20800" r="-307" b="18030"/>
          <a:stretch/>
        </p:blipFill>
        <p:spPr>
          <a:xfrm>
            <a:off x="743671" y="358847"/>
            <a:ext cx="1351829" cy="23906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-110778"/>
            <a:ext cx="1762522" cy="101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17240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SK prezentacja_slajdy-31.jpg"/>
          <p:cNvPicPr>
            <a:picLocks noGrp="1" noChangeAspect="1"/>
          </p:cNvPicPr>
          <p:nvPr isPhoto="1"/>
        </p:nvPicPr>
        <p:blipFill>
          <a:blip r:embed="rId2" cstate="print"/>
          <a:stretch>
            <a:fillRect/>
          </a:stretch>
        </p:blipFill>
        <p:spPr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691680" y="2600325"/>
            <a:ext cx="6192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lnSpc>
                <a:spcPts val="4800"/>
              </a:lnSpc>
              <a:spcAft>
                <a:spcPts val="1800"/>
              </a:spcAft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pl-PL" dirty="0">
                <a:ln w="6350">
                  <a:solidFill>
                    <a:schemeClr val="tx1"/>
                  </a:solidFill>
                </a:ln>
              </a:rPr>
              <a:t>Uczeń przychodzi do szkoły z </a:t>
            </a:r>
            <a:r>
              <a:rPr lang="pl-PL" b="1" dirty="0">
                <a:ln w="6350">
                  <a:solidFill>
                    <a:schemeClr val="tx1"/>
                  </a:solidFill>
                </a:ln>
              </a:rPr>
              <a:t>własnym</a:t>
            </a:r>
            <a:r>
              <a:rPr lang="pl-PL" dirty="0">
                <a:ln w="6350">
                  <a:solidFill>
                    <a:schemeClr val="tx1"/>
                  </a:solidFill>
                </a:ln>
              </a:rPr>
              <a:t> sprzętem internetowym – nie jest to BYOD.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/>
          <a:srcRect l="20752" t="20800" r="-307" b="18030"/>
          <a:stretch/>
        </p:blipFill>
        <p:spPr>
          <a:xfrm>
            <a:off x="743671" y="358847"/>
            <a:ext cx="1351829" cy="23906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-110778"/>
            <a:ext cx="1762522" cy="101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27853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SK prezentacja_slajdy-31.jpg"/>
          <p:cNvPicPr>
            <a:picLocks noGrp="1" noChangeAspect="1"/>
          </p:cNvPicPr>
          <p:nvPr isPhoto="1"/>
        </p:nvPicPr>
        <p:blipFill>
          <a:blip r:embed="rId2" cstate="print"/>
          <a:stretch>
            <a:fillRect/>
          </a:stretch>
        </p:blipFill>
        <p:spPr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691680" y="2600325"/>
            <a:ext cx="55446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lnSpc>
                <a:spcPts val="4800"/>
              </a:lnSpc>
              <a:spcAft>
                <a:spcPts val="1800"/>
              </a:spcAft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pl-PL" dirty="0">
                <a:ln w="6350">
                  <a:solidFill>
                    <a:schemeClr val="tx1"/>
                  </a:solidFill>
                </a:ln>
              </a:rPr>
              <a:t>Uczniowie </a:t>
            </a:r>
            <a:r>
              <a:rPr lang="pl-PL" b="1" dirty="0">
                <a:ln w="6350">
                  <a:solidFill>
                    <a:schemeClr val="tx1"/>
                  </a:solidFill>
                </a:ln>
              </a:rPr>
              <a:t>niechętnie</a:t>
            </a:r>
            <a:r>
              <a:rPr lang="pl-PL" dirty="0">
                <a:ln w="6350">
                  <a:solidFill>
                    <a:schemeClr val="tx1"/>
                  </a:solidFill>
                </a:ln>
              </a:rPr>
              <a:t> </a:t>
            </a:r>
            <a:br>
              <a:rPr lang="pl-PL" dirty="0">
                <a:ln w="6350">
                  <a:solidFill>
                    <a:schemeClr val="tx1"/>
                  </a:solidFill>
                </a:ln>
              </a:rPr>
            </a:br>
            <a:r>
              <a:rPr lang="pl-PL" dirty="0">
                <a:ln w="6350">
                  <a:solidFill>
                    <a:schemeClr val="tx1"/>
                  </a:solidFill>
                </a:ln>
              </a:rPr>
              <a:t>komunikują się z nauczycielami za pomocą sieci.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/>
          <a:srcRect l="20752" t="20800" r="-307" b="18030"/>
          <a:stretch/>
        </p:blipFill>
        <p:spPr>
          <a:xfrm>
            <a:off x="743671" y="358847"/>
            <a:ext cx="1351829" cy="23906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-110778"/>
            <a:ext cx="1762522" cy="101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02077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SK prezentacja_slajdy-31.jpg"/>
          <p:cNvPicPr>
            <a:picLocks noGrp="1" noChangeAspect="1"/>
          </p:cNvPicPr>
          <p:nvPr isPhoto="1"/>
        </p:nvPicPr>
        <p:blipFill>
          <a:blip r:embed="rId2" cstate="print"/>
          <a:stretch>
            <a:fillRect/>
          </a:stretch>
        </p:blipFill>
        <p:spPr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691680" y="2132856"/>
            <a:ext cx="5472608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lnSpc>
                <a:spcPts val="4800"/>
              </a:lnSpc>
              <a:spcAft>
                <a:spcPts val="1800"/>
              </a:spcAft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"/>
                <a:ea typeface="Open Sans" pitchFamily="34" charset="0"/>
                <a:cs typeface="Open Sans" pitchFamily="34" charset="0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>
                <a:ln w="6350">
                  <a:solidFill>
                    <a:schemeClr val="tx1"/>
                  </a:solidFill>
                </a:ln>
              </a:rPr>
              <a:t>53,5% uczniów </a:t>
            </a:r>
            <a:r>
              <a:rPr lang="pl-PL" b="1" dirty="0">
                <a:ln w="6350">
                  <a:solidFill>
                    <a:schemeClr val="tx1"/>
                  </a:solidFill>
                </a:ln>
              </a:rPr>
              <a:t>nigdy</a:t>
            </a:r>
            <a:r>
              <a:rPr lang="pl-PL" dirty="0">
                <a:ln w="6350">
                  <a:solidFill>
                    <a:schemeClr val="tx1"/>
                  </a:solidFill>
                </a:ln>
              </a:rPr>
              <a:t> nie kontaktuje się z nauczycielami online.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>
                <a:ln w="6350">
                  <a:solidFill>
                    <a:schemeClr val="tx1"/>
                  </a:solidFill>
                </a:ln>
              </a:rPr>
              <a:t>33% uczniów robi to </a:t>
            </a:r>
            <a:br>
              <a:rPr lang="pl-PL" dirty="0">
                <a:ln w="6350">
                  <a:solidFill>
                    <a:schemeClr val="tx1"/>
                  </a:solidFill>
                </a:ln>
              </a:rPr>
            </a:br>
            <a:r>
              <a:rPr lang="pl-PL" b="1" dirty="0">
                <a:ln w="6350">
                  <a:solidFill>
                    <a:schemeClr val="tx1"/>
                  </a:solidFill>
                </a:ln>
              </a:rPr>
              <a:t>kilka razy w roku</a:t>
            </a:r>
            <a:r>
              <a:rPr lang="pl-PL" dirty="0">
                <a:ln w="6350">
                  <a:solidFill>
                    <a:schemeClr val="tx1"/>
                  </a:solidFill>
                </a:ln>
              </a:rPr>
              <a:t>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-110778"/>
            <a:ext cx="1762522" cy="101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50953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SK prezentacja_slajdy-31.jpg"/>
          <p:cNvPicPr>
            <a:picLocks noGrp="1" noChangeAspect="1"/>
          </p:cNvPicPr>
          <p:nvPr isPhoto="1"/>
        </p:nvPicPr>
        <p:blipFill>
          <a:blip r:embed="rId2" cstate="print"/>
          <a:stretch>
            <a:fillRect/>
          </a:stretch>
        </p:blipFill>
        <p:spPr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691680" y="2600325"/>
            <a:ext cx="5760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lnSpc>
                <a:spcPts val="4800"/>
              </a:lnSpc>
              <a:spcAft>
                <a:spcPts val="1800"/>
              </a:spcAft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pl-PL" dirty="0">
                <a:ln w="6350">
                  <a:solidFill>
                    <a:schemeClr val="tx1"/>
                  </a:solidFill>
                </a:ln>
              </a:rPr>
              <a:t>Internet jest </a:t>
            </a:r>
            <a:r>
              <a:rPr lang="pl-PL" b="1" dirty="0">
                <a:ln w="6350">
                  <a:solidFill>
                    <a:schemeClr val="tx1"/>
                  </a:solidFill>
                </a:ln>
              </a:rPr>
              <a:t>gościem</a:t>
            </a:r>
            <a:r>
              <a:rPr lang="pl-PL" dirty="0">
                <a:ln w="6350">
                  <a:solidFill>
                    <a:schemeClr val="tx1"/>
                  </a:solidFill>
                </a:ln>
              </a:rPr>
              <a:t> na lekcjach szkolnych.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/>
          <a:srcRect l="20752" t="20800" r="-307" b="18030"/>
          <a:stretch/>
        </p:blipFill>
        <p:spPr>
          <a:xfrm>
            <a:off x="743671" y="358847"/>
            <a:ext cx="1351829" cy="23906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-110778"/>
            <a:ext cx="1762522" cy="101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76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SK prezentacja_slajdy-31.jpg"/>
          <p:cNvPicPr>
            <a:picLocks noGrp="1" noChangeAspect="1"/>
          </p:cNvPicPr>
          <p:nvPr isPhoto="1"/>
        </p:nvPicPr>
        <p:blipFill>
          <a:blip r:embed="rId2" cstate="print"/>
          <a:stretch>
            <a:fillRect/>
          </a:stretch>
        </p:blipFill>
        <p:spPr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691680" y="2600325"/>
            <a:ext cx="5760640" cy="66236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lnSpc>
                <a:spcPts val="4800"/>
              </a:lnSpc>
              <a:spcAft>
                <a:spcPts val="1800"/>
              </a:spcAft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pl-PL" dirty="0">
                <a:ln w="6350">
                  <a:solidFill>
                    <a:schemeClr val="tx1"/>
                  </a:solidFill>
                </a:ln>
              </a:rPr>
              <a:t>Historia czy matematyka?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-110778"/>
            <a:ext cx="1762522" cy="101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8475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95</Words>
  <Application>Microsoft Office PowerPoint</Application>
  <PresentationFormat>Pokaz na ekranie (4:3)</PresentationFormat>
  <Paragraphs>16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Arial</vt:lpstr>
      <vt:lpstr>Calibri</vt:lpstr>
      <vt:lpstr>Open Sans</vt:lpstr>
      <vt:lpstr>Play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test</dc:creator>
  <cp:lastModifiedBy>Bochenek Marcin</cp:lastModifiedBy>
  <cp:revision>47</cp:revision>
  <dcterms:created xsi:type="dcterms:W3CDTF">2016-10-07T12:06:28Z</dcterms:created>
  <dcterms:modified xsi:type="dcterms:W3CDTF">2016-11-08T12:49:59Z</dcterms:modified>
</cp:coreProperties>
</file>