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</p:sldIdLst>
  <p:sldSz cx="12192000" cy="6858000"/>
  <p:notesSz cx="7099300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752C429-1156-4FCF-B459-4683FCCD7919}" type="datetimeFigureOut">
              <a:rPr lang="pl-PL" smtClean="0"/>
              <a:t>08.11.2016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E0B261F-2A9A-4B82-88FC-C80467B265A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52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261F-2A9A-4B82-88FC-C80467B265AD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991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261F-2A9A-4B82-88FC-C80467B265A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14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261F-2A9A-4B82-88FC-C80467B265A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4572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B261F-2A9A-4B82-88FC-C80467B265AD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28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1E9BE-866F-46D6-81BE-388AE836B32B}" type="datetime1">
              <a:rPr lang="pl-PL" smtClean="0"/>
              <a:t>08.11.2016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80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DE31A-0990-4523-90D2-D565A8097879}" type="datetime1">
              <a:rPr lang="pl-PL" smtClean="0"/>
              <a:t>08.11.2016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7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842E4-6D81-4035-AADF-B2319B7747F9}" type="datetime1">
              <a:rPr lang="pl-PL" smtClean="0"/>
              <a:t>08.11.2016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742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EC7A7-12AF-4AFE-8676-D0CC41844C4D}" type="datetime1">
              <a:rPr lang="pl-PL" smtClean="0"/>
              <a:t>08.11.2016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1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C5D1-31BF-4715-AC9F-6E7192010451}" type="datetime1">
              <a:rPr lang="pl-PL" smtClean="0"/>
              <a:t>08.11.2016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04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3102-FE29-48D3-9EF2-C42542DC0680}" type="datetime1">
              <a:rPr lang="pl-PL" smtClean="0"/>
              <a:t>08.11.2016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54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A1FAE-52A2-4855-AC26-EF567EDCADE1}" type="datetime1">
              <a:rPr lang="pl-PL" smtClean="0"/>
              <a:t>08.11.2016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47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1F8B-9FB9-4D07-9C05-EB02688C204E}" type="datetime1">
              <a:rPr lang="pl-PL" smtClean="0"/>
              <a:t>08.11.2016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20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E397-3FDA-4C08-8CA1-514D3CF171BC}" type="datetime1">
              <a:rPr lang="pl-PL" smtClean="0"/>
              <a:t>08.11.2016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942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03BB9-F453-4DAD-9CAF-50AFB363DFCC}" type="datetime1">
              <a:rPr lang="pl-PL" smtClean="0"/>
              <a:t>08.11.2016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7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31A8E-A7E8-452D-9204-7F6DED1E9974}" type="datetime1">
              <a:rPr lang="pl-PL" smtClean="0"/>
              <a:t>08.11.2016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628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E1D59-7052-4DE9-91C6-E07BBC56C817}" type="datetime1">
              <a:rPr lang="pl-PL" smtClean="0"/>
              <a:t>08.11.2016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(c) Stowarzyszenie "Miasta w Internecie", 2015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5916C-7AD9-40F7-97CC-93440BBCF3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11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sz="11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53818" y="2661320"/>
            <a:ext cx="6174830" cy="2207840"/>
          </a:xfrm>
        </p:spPr>
        <p:txBody>
          <a:bodyPr>
            <a:noAutofit/>
          </a:bodyPr>
          <a:lstStyle/>
          <a:p>
            <a: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Bezpieczne </a:t>
            </a:r>
            <a:b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dzieci </a:t>
            </a:r>
            <a:b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w cyfrowym </a:t>
            </a:r>
            <a:b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</a:br>
            <a:r>
              <a:rPr lang="pl-PL" sz="6000" b="1" cap="all" dirty="0">
                <a:solidFill>
                  <a:schemeClr val="tx2"/>
                </a:solidFill>
                <a:latin typeface="Arial Narrow" panose="020B0606020202030204" pitchFamily="34" charset="0"/>
              </a:rPr>
              <a:t>świecie 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35" y="177383"/>
            <a:ext cx="953682" cy="93270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10" y="354561"/>
            <a:ext cx="2386584" cy="75552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45" y="1700808"/>
            <a:ext cx="5564731" cy="4176464"/>
          </a:xfrm>
          <a:prstGeom prst="rect">
            <a:avLst/>
          </a:prstGeom>
        </p:spPr>
      </p:pic>
      <p:pic>
        <p:nvPicPr>
          <p:cNvPr id="11" name="Obraz 10" descr="konwent_logo_wybr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336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10</a:t>
            </a:fld>
            <a:endParaRPr lang="pl-PL">
              <a:solidFill>
                <a:schemeClr val="tx2"/>
              </a:solidFill>
            </a:endParaRPr>
          </a:p>
        </p:txBody>
      </p:sp>
      <p:grpSp>
        <p:nvGrpSpPr>
          <p:cNvPr id="15" name="Grupa 14"/>
          <p:cNvGrpSpPr/>
          <p:nvPr/>
        </p:nvGrpSpPr>
        <p:grpSpPr>
          <a:xfrm>
            <a:off x="2085378" y="908721"/>
            <a:ext cx="7539015" cy="4713039"/>
            <a:chOff x="899592" y="476672"/>
            <a:chExt cx="7539015" cy="4713039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632" y="836712"/>
              <a:ext cx="7178975" cy="3564231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3352801" y="836712"/>
              <a:ext cx="4082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b="1" dirty="0">
                  <a:solidFill>
                    <a:schemeClr val="tx2"/>
                  </a:solidFill>
                </a:rPr>
                <a:t>Projekt 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476672"/>
              <a:ext cx="7178975" cy="3564231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>
            <a:xfrm>
              <a:off x="3075112" y="733822"/>
              <a:ext cx="40826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b="1" dirty="0">
                  <a:solidFill>
                    <a:schemeClr val="tx2"/>
                  </a:solidFill>
                </a:rPr>
                <a:t>Projekt 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pole tekstowe 13"/>
            <p:cNvSpPr txBox="1"/>
            <p:nvPr/>
          </p:nvSpPr>
          <p:spPr>
            <a:xfrm>
              <a:off x="3075111" y="3866272"/>
              <a:ext cx="53634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4000" b="1" dirty="0">
                  <a:solidFill>
                    <a:schemeClr val="tx2"/>
                  </a:solidFill>
                </a:rPr>
                <a:t>jest jedną z odpowiedzi na to wyzwanie!  </a:t>
              </a:r>
              <a:endParaRPr lang="pl-PL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16" name="Obraz 15" descr="konwent_logo_wy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352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63" y="116632"/>
            <a:ext cx="9273225" cy="4752528"/>
          </a:xfrm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2</a:t>
            </a:fld>
            <a:endParaRPr lang="pl-PL">
              <a:solidFill>
                <a:schemeClr val="tx2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59496" y="4950296"/>
            <a:ext cx="9299376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Planeta Internet: 3,4 mld ludzi online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Kontynent Polska: 25,2 mln 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819581" y="6104329"/>
            <a:ext cx="13083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>
                <a:solidFill>
                  <a:schemeClr val="tx2"/>
                </a:solidFill>
              </a:rPr>
              <a:t>Gemius</a:t>
            </a:r>
            <a:r>
              <a:rPr lang="pl-PL" sz="1200" dirty="0">
                <a:solidFill>
                  <a:schemeClr val="tx2"/>
                </a:solidFill>
              </a:rPr>
              <a:t>/PBI, 2016</a:t>
            </a:r>
          </a:p>
        </p:txBody>
      </p:sp>
      <p:pic>
        <p:nvPicPr>
          <p:cNvPr id="10" name="Obraz 9" descr="konwent_logo_wy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344" y="6217420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1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3</a:t>
            </a:fld>
            <a:endParaRPr lang="pl-PL">
              <a:solidFill>
                <a:schemeClr val="tx2"/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559496" y="4950296"/>
            <a:ext cx="9227368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b="1" dirty="0" smtClean="0">
                <a:solidFill>
                  <a:schemeClr val="tx2"/>
                </a:solidFill>
              </a:rPr>
              <a:t>Planeta Facebook: 1,65 mld ludzi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Kontynent Polska: 20,1 mln (78 proc.)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35" y="404664"/>
            <a:ext cx="9102428" cy="4390583"/>
          </a:xfrm>
        </p:spPr>
      </p:pic>
      <p:sp>
        <p:nvSpPr>
          <p:cNvPr id="10" name="pole tekstowe 9"/>
          <p:cNvSpPr txBox="1"/>
          <p:nvPr/>
        </p:nvSpPr>
        <p:spPr>
          <a:xfrm>
            <a:off x="8822277" y="6093296"/>
            <a:ext cx="11696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Facebook, 2016</a:t>
            </a:r>
          </a:p>
        </p:txBody>
      </p:sp>
      <p:pic>
        <p:nvPicPr>
          <p:cNvPr id="9" name="Obraz 8" descr="konwent_logo_wy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96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35360" y="5157192"/>
            <a:ext cx="5184576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sz="3200" b="1" dirty="0">
                <a:solidFill>
                  <a:schemeClr val="tx2"/>
                </a:solidFill>
              </a:rPr>
              <a:t>95 proc. gospodarstw                z dziećmi posiada komputer </a:t>
            </a:r>
            <a:r>
              <a:rPr lang="pl-PL" sz="3200" b="1" dirty="0" smtClean="0">
                <a:solidFill>
                  <a:schemeClr val="tx2"/>
                </a:solidFill>
              </a:rPr>
              <a:t> z dostępem do </a:t>
            </a:r>
            <a:r>
              <a:rPr lang="pl-PL" sz="3200" b="1" dirty="0">
                <a:solidFill>
                  <a:schemeClr val="tx2"/>
                </a:solidFill>
              </a:rPr>
              <a:t>Internetu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6172200" y="1855366"/>
            <a:ext cx="4038600" cy="45259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/>
              <a:t>4</a:t>
            </a:fld>
            <a:endParaRPr lang="pl-PL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7" y="-4019"/>
            <a:ext cx="4390231" cy="4964265"/>
          </a:xfrm>
        </p:spPr>
      </p:pic>
      <p:grpSp>
        <p:nvGrpSpPr>
          <p:cNvPr id="17" name="Grupa 16"/>
          <p:cNvGrpSpPr/>
          <p:nvPr/>
        </p:nvGrpSpPr>
        <p:grpSpPr>
          <a:xfrm>
            <a:off x="5879976" y="640850"/>
            <a:ext cx="6048672" cy="1440324"/>
            <a:chOff x="4283968" y="485800"/>
            <a:chExt cx="4536504" cy="1440324"/>
          </a:xfrm>
        </p:grpSpPr>
        <p:sp>
          <p:nvSpPr>
            <p:cNvPr id="14" name="pole tekstowe 13"/>
            <p:cNvSpPr txBox="1"/>
            <p:nvPr/>
          </p:nvSpPr>
          <p:spPr>
            <a:xfrm>
              <a:off x="6228184" y="1556792"/>
              <a:ext cx="1105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>
                  <a:solidFill>
                    <a:schemeClr val="tx2"/>
                  </a:solidFill>
                </a:rPr>
                <a:t>Gemius</a:t>
              </a:r>
              <a:r>
                <a:rPr lang="pl-PL" dirty="0">
                  <a:solidFill>
                    <a:schemeClr val="tx2"/>
                  </a:solidFill>
                </a:rPr>
                <a:t>, 2015</a:t>
              </a:r>
            </a:p>
          </p:txBody>
        </p:sp>
        <p:sp>
          <p:nvSpPr>
            <p:cNvPr id="15" name="Tytuł 5"/>
            <p:cNvSpPr txBox="1">
              <a:spLocks/>
            </p:cNvSpPr>
            <p:nvPr/>
          </p:nvSpPr>
          <p:spPr>
            <a:xfrm>
              <a:off x="4283968" y="485800"/>
              <a:ext cx="4536504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</a:pPr>
              <a:r>
                <a:rPr lang="pl-PL" sz="3200" b="1" dirty="0">
                  <a:solidFill>
                    <a:schemeClr val="tx2"/>
                  </a:solidFill>
                </a:rPr>
                <a:t>Ponad 2 mln - 10 proc. Internautów w Polsce </a:t>
              </a:r>
              <a:r>
                <a:rPr lang="pl-PL" sz="3200" b="1" dirty="0" smtClean="0">
                  <a:solidFill>
                    <a:schemeClr val="tx2"/>
                  </a:solidFill>
                </a:rPr>
                <a:t>- </a:t>
              </a:r>
              <a:r>
                <a:rPr lang="pl-PL" sz="3200" b="1" dirty="0">
                  <a:solidFill>
                    <a:schemeClr val="tx2"/>
                  </a:solidFill>
                </a:rPr>
                <a:t>to dzieci </a:t>
              </a:r>
              <a:r>
                <a:rPr lang="pl-PL" sz="3200" b="1" dirty="0" smtClean="0">
                  <a:solidFill>
                    <a:schemeClr val="tx2"/>
                  </a:solidFill>
                </a:rPr>
                <a:t>  w </a:t>
              </a:r>
              <a:r>
                <a:rPr lang="pl-PL" sz="3200" b="1" dirty="0">
                  <a:solidFill>
                    <a:schemeClr val="tx2"/>
                  </a:solidFill>
                </a:rPr>
                <a:t>wieku 7 - 12 lat </a:t>
              </a:r>
            </a:p>
          </p:txBody>
        </p:sp>
      </p:grpSp>
      <p:sp>
        <p:nvSpPr>
          <p:cNvPr id="16" name="pole tekstowe 15"/>
          <p:cNvSpPr txBox="1"/>
          <p:nvPr/>
        </p:nvSpPr>
        <p:spPr>
          <a:xfrm>
            <a:off x="2207568" y="6381329"/>
            <a:ext cx="840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>
                <a:solidFill>
                  <a:schemeClr val="tx2"/>
                </a:solidFill>
              </a:rPr>
              <a:t>GUS, 2016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287526"/>
            <a:ext cx="5421312" cy="40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C355916C-7AD9-40F7-97CC-93440BBCF3F4}" type="slidenum">
              <a:rPr lang="pl-PL" smtClean="0">
                <a:solidFill>
                  <a:schemeClr val="tx2"/>
                </a:solidFill>
              </a:rPr>
              <a:pPr>
                <a:lnSpc>
                  <a:spcPct val="80000"/>
                </a:lnSpc>
              </a:pPr>
              <a:t>5</a:t>
            </a:fld>
            <a:endParaRPr lang="pl-PL">
              <a:solidFill>
                <a:schemeClr val="tx2"/>
              </a:solidFill>
            </a:endParaRPr>
          </a:p>
        </p:txBody>
      </p:sp>
      <p:pic>
        <p:nvPicPr>
          <p:cNvPr id="2050" name="Picture 2" descr="http://zdrowyprzedszkolak.pl/images/redakcja/9080/wychowanie/Fotolia_58629366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332656"/>
            <a:ext cx="5346366" cy="53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843481" y="1902238"/>
            <a:ext cx="1957907" cy="986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Wiek 6-12 lat:</a:t>
            </a:r>
          </a:p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11 godzin </a:t>
            </a:r>
          </a:p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tygodniowo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9148611" y="2058125"/>
            <a:ext cx="211339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Wiek 13-15 lat:</a:t>
            </a:r>
          </a:p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17 godzin </a:t>
            </a:r>
          </a:p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tygodniowo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6152" y="76811"/>
            <a:ext cx="100584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pl-PL" b="1" dirty="0">
                <a:solidFill>
                  <a:schemeClr val="tx2"/>
                </a:solidFill>
              </a:rPr>
              <a:t>Dzieci żyją w Sieci - średnio 3,6h dziennie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4629535" y="5803060"/>
            <a:ext cx="298896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Wiek 16-19 lat:</a:t>
            </a:r>
          </a:p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21 godzin tygodniowo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264353" y="836712"/>
            <a:ext cx="912429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1200" dirty="0">
                <a:solidFill>
                  <a:schemeClr val="tx2"/>
                </a:solidFill>
              </a:rPr>
              <a:t>NASK, 2014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5433449" y="6567287"/>
            <a:ext cx="910827" cy="2400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l-PL" sz="1200" dirty="0">
                <a:solidFill>
                  <a:schemeClr val="tx2"/>
                </a:solidFill>
              </a:rPr>
              <a:t>CBOS, 2015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81954" y="3904237"/>
            <a:ext cx="2262029" cy="12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2400" b="1" dirty="0" smtClean="0">
                <a:solidFill>
                  <a:schemeClr val="tx2"/>
                </a:solidFill>
              </a:rPr>
              <a:t>Codziennie korzysta z Internetu</a:t>
            </a:r>
            <a:endParaRPr lang="pl-PL" sz="24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l-PL" sz="2400" b="1" dirty="0">
                <a:solidFill>
                  <a:schemeClr val="tx2"/>
                </a:solidFill>
              </a:rPr>
              <a:t>86 proc.</a:t>
            </a:r>
            <a:endParaRPr lang="pl-PL" sz="1400" b="1" dirty="0">
              <a:solidFill>
                <a:schemeClr val="tx2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8663565" y="4220783"/>
            <a:ext cx="2934137" cy="12741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sz="3200" b="1" dirty="0">
                <a:solidFill>
                  <a:schemeClr val="tx2"/>
                </a:solidFill>
              </a:rPr>
              <a:t>Przez cały dzień </a:t>
            </a:r>
            <a:endParaRPr lang="pl-PL" sz="3200" b="1" dirty="0" smtClean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pl-PL" sz="2400" b="1" dirty="0" smtClean="0">
                <a:solidFill>
                  <a:schemeClr val="tx2"/>
                </a:solidFill>
              </a:rPr>
              <a:t>korzysta</a:t>
            </a:r>
            <a:r>
              <a:rPr lang="pl-PL" sz="3200" b="1" dirty="0" smtClean="0">
                <a:solidFill>
                  <a:schemeClr val="tx2"/>
                </a:solidFill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pl-PL" sz="3200" b="1" dirty="0" smtClean="0">
                <a:solidFill>
                  <a:schemeClr val="tx2"/>
                </a:solidFill>
              </a:rPr>
              <a:t>43,5 </a:t>
            </a:r>
            <a:r>
              <a:rPr lang="pl-PL" sz="3200" b="1" dirty="0">
                <a:solidFill>
                  <a:schemeClr val="tx2"/>
                </a:solidFill>
              </a:rPr>
              <a:t>proc. </a:t>
            </a:r>
          </a:p>
        </p:txBody>
      </p:sp>
      <p:pic>
        <p:nvPicPr>
          <p:cNvPr id="17" name="Obraz 16" descr="konwent_logo_wy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6688" y="125760"/>
            <a:ext cx="11593288" cy="114300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Chodzi o bezpieczeństwo </a:t>
            </a:r>
            <a:r>
              <a:rPr lang="pl-PL" b="1" dirty="0" smtClean="0">
                <a:solidFill>
                  <a:schemeClr val="tx2"/>
                </a:solidFill>
              </a:rPr>
              <a:t>życia naszych </a:t>
            </a:r>
            <a:r>
              <a:rPr lang="pl-PL" b="1" dirty="0">
                <a:solidFill>
                  <a:schemeClr val="tx2"/>
                </a:solidFill>
              </a:rPr>
              <a:t>dzieci!!!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6</a:t>
            </a:fld>
            <a:endParaRPr lang="pl-PL">
              <a:solidFill>
                <a:schemeClr val="tx2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06" y="1541851"/>
            <a:ext cx="4752528" cy="4333489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 flipH="1">
            <a:off x="432048" y="1393612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Uczymy dzieci jeździć na rowerze</a:t>
            </a:r>
            <a:r>
              <a:rPr lang="pl-PL" sz="2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pole tekstowe 11"/>
          <p:cNvSpPr txBox="1"/>
          <p:nvPr/>
        </p:nvSpPr>
        <p:spPr>
          <a:xfrm flipH="1">
            <a:off x="6312024" y="593011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Wysyłamy do szkoły pływania 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0" y="1923167"/>
            <a:ext cx="4680520" cy="4062951"/>
          </a:xfrm>
          <a:prstGeom prst="rect">
            <a:avLst/>
          </a:prstGeom>
        </p:spPr>
      </p:pic>
      <p:pic>
        <p:nvPicPr>
          <p:cNvPr id="15" name="Obraz 14" descr="konwent_logo_wybra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336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9536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A gdzie i jak uczniowie uczą się życia                  w cyfrowym świecie? 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7</a:t>
            </a:fld>
            <a:endParaRPr lang="pl-PL">
              <a:solidFill>
                <a:schemeClr val="tx2"/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842830"/>
            <a:ext cx="5145315" cy="3314362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6937166" y="5210719"/>
            <a:ext cx="380815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chemeClr val="tx2"/>
                </a:solidFill>
              </a:rPr>
              <a:t>W szkole?</a:t>
            </a:r>
          </a:p>
          <a:p>
            <a:r>
              <a:rPr lang="pl-PL" sz="2400" b="1" dirty="0">
                <a:solidFill>
                  <a:schemeClr val="tx2"/>
                </a:solidFill>
              </a:rPr>
              <a:t>Na lekcjach – 14 proc. dzieci </a:t>
            </a:r>
          </a:p>
        </p:txBody>
      </p:sp>
      <p:grpSp>
        <p:nvGrpSpPr>
          <p:cNvPr id="14" name="Grupa 13"/>
          <p:cNvGrpSpPr/>
          <p:nvPr/>
        </p:nvGrpSpPr>
        <p:grpSpPr>
          <a:xfrm>
            <a:off x="407368" y="1978768"/>
            <a:ext cx="6053671" cy="4687735"/>
            <a:chOff x="-1080120" y="1865792"/>
            <a:chExt cx="6053671" cy="4687735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080120" y="1865792"/>
              <a:ext cx="5449142" cy="3494747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648072" y="5513242"/>
              <a:ext cx="4325479" cy="1040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800" b="1" dirty="0">
                  <a:solidFill>
                    <a:schemeClr val="tx2"/>
                  </a:solidFill>
                </a:rPr>
                <a:t>W domu?</a:t>
              </a:r>
            </a:p>
            <a:p>
              <a:pPr>
                <a:lnSpc>
                  <a:spcPct val="70000"/>
                </a:lnSpc>
              </a:pPr>
              <a:r>
                <a:rPr lang="pl-PL" sz="2400" b="1" dirty="0">
                  <a:solidFill>
                    <a:schemeClr val="tx2"/>
                  </a:solidFill>
                </a:rPr>
                <a:t>Rodzice nauczyli korzystania        </a:t>
              </a:r>
            </a:p>
            <a:p>
              <a:pPr>
                <a:lnSpc>
                  <a:spcPct val="70000"/>
                </a:lnSpc>
              </a:pPr>
              <a:r>
                <a:rPr lang="pl-PL" sz="2400" b="1" dirty="0">
                  <a:solidFill>
                    <a:schemeClr val="tx2"/>
                  </a:solidFill>
                </a:rPr>
                <a:t>z Internetu 14 proc. dzieci </a:t>
              </a:r>
            </a:p>
          </p:txBody>
        </p:sp>
      </p:grpSp>
      <p:pic>
        <p:nvPicPr>
          <p:cNvPr id="13" name="Obraz 12" descr="konwent_logo_wybra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96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4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tx2"/>
                </a:solidFill>
              </a:rPr>
              <a:t>A gdzie </a:t>
            </a:r>
            <a:r>
              <a:rPr lang="pl-PL" b="1" dirty="0" smtClean="0">
                <a:solidFill>
                  <a:schemeClr val="tx2"/>
                </a:solidFill>
              </a:rPr>
              <a:t>i jak dzieci </a:t>
            </a:r>
            <a:r>
              <a:rPr lang="pl-PL" b="1" dirty="0">
                <a:solidFill>
                  <a:schemeClr val="tx2"/>
                </a:solidFill>
              </a:rPr>
              <a:t>uczą się </a:t>
            </a:r>
            <a:r>
              <a:rPr lang="pl-PL" b="1" dirty="0" smtClean="0">
                <a:solidFill>
                  <a:schemeClr val="tx2"/>
                </a:solidFill>
              </a:rPr>
              <a:t>życia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</a:t>
            </a:r>
            <a:r>
              <a:rPr lang="pl-PL" b="1" dirty="0" smtClean="0">
                <a:solidFill>
                  <a:schemeClr val="tx2"/>
                </a:solidFill>
              </a:rPr>
              <a:t>cyfrowym świecie?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8</a:t>
            </a:fld>
            <a:endParaRPr lang="pl-PL">
              <a:solidFill>
                <a:schemeClr val="tx2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693401"/>
            <a:ext cx="5319072" cy="353579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 flipH="1">
            <a:off x="335360" y="5325015"/>
            <a:ext cx="11377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solidFill>
                  <a:schemeClr val="tx2"/>
                </a:solidFill>
              </a:rPr>
              <a:t>Same – i od siebie!!! 75 procent dzieci – Internautów to samouki,       </a:t>
            </a:r>
            <a:endParaRPr lang="pl-PL" sz="2400" b="1" dirty="0" smtClean="0">
              <a:solidFill>
                <a:schemeClr val="tx2"/>
              </a:solidFill>
            </a:endParaRPr>
          </a:p>
          <a:p>
            <a:pPr algn="ctr"/>
            <a:r>
              <a:rPr lang="pl-PL" sz="2400" b="1" dirty="0" smtClean="0">
                <a:solidFill>
                  <a:schemeClr val="tx2"/>
                </a:solidFill>
              </a:rPr>
              <a:t>25 </a:t>
            </a:r>
            <a:r>
              <a:rPr lang="pl-PL" sz="2400" b="1" dirty="0">
                <a:solidFill>
                  <a:schemeClr val="tx2"/>
                </a:solidFill>
              </a:rPr>
              <a:t>proc. nauczyło się  od rodzeństwa i 16 proc. od rówieśników </a:t>
            </a:r>
          </a:p>
          <a:p>
            <a:pPr algn="ctr"/>
            <a:r>
              <a:rPr lang="pl-PL" sz="2400" b="1" dirty="0">
                <a:solidFill>
                  <a:schemeClr val="tx2"/>
                </a:solidFill>
              </a:rPr>
              <a:t>Internet to sfera życia prywatnego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9" name="Obraz 8" descr="konwent_logo_wy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344" y="6286885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269776"/>
            <a:ext cx="1152128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Alienacja cyfrowa dzieci rodzi niebezpieczeństwa </a:t>
            </a:r>
            <a:r>
              <a:rPr lang="pl-PL" b="1" dirty="0" smtClean="0">
                <a:solidFill>
                  <a:schemeClr val="tx2"/>
                </a:solidFill>
              </a:rPr>
              <a:t/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w </a:t>
            </a:r>
            <a:r>
              <a:rPr lang="pl-PL" b="1" dirty="0" smtClean="0">
                <a:solidFill>
                  <a:schemeClr val="tx2"/>
                </a:solidFill>
              </a:rPr>
              <a:t>świecie realnym 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916C-7AD9-40F7-97CC-93440BBCF3F4}" type="slidenum">
              <a:rPr lang="pl-PL" smtClean="0">
                <a:solidFill>
                  <a:schemeClr val="tx2"/>
                </a:solidFill>
              </a:rPr>
              <a:t>9</a:t>
            </a:fld>
            <a:endParaRPr lang="pl-PL">
              <a:solidFill>
                <a:schemeClr val="tx2"/>
              </a:solidFill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5231904" y="1855366"/>
            <a:ext cx="5976664" cy="4525963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&gt;"/>
            </a:pPr>
            <a:r>
              <a:rPr lang="pl-PL" sz="2600" b="1" dirty="0">
                <a:solidFill>
                  <a:schemeClr val="tx2"/>
                </a:solidFill>
              </a:rPr>
              <a:t>fałszywe poczucie wysokich kompetencji cyfrowych u dzieci  </a:t>
            </a:r>
            <a:r>
              <a:rPr lang="pl-PL" sz="2600" b="1" dirty="0" smtClean="0">
                <a:solidFill>
                  <a:schemeClr val="tx2"/>
                </a:solidFill>
              </a:rPr>
              <a:t>- </a:t>
            </a:r>
            <a:r>
              <a:rPr lang="pl-PL" sz="2600" b="1" dirty="0">
                <a:solidFill>
                  <a:schemeClr val="tx2"/>
                </a:solidFill>
              </a:rPr>
              <a:t>negatywne skutki 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pl-PL" sz="2600" b="1" dirty="0">
                <a:solidFill>
                  <a:schemeClr val="tx2"/>
                </a:solidFill>
              </a:rPr>
              <a:t>rodzice - cyfrowo bezradni 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pl-PL" sz="2600" b="1" dirty="0">
                <a:solidFill>
                  <a:schemeClr val="tx2"/>
                </a:solidFill>
              </a:rPr>
              <a:t>szkoła - dopiero od kilku lat </a:t>
            </a:r>
            <a:r>
              <a:rPr lang="pl-PL" sz="2600" b="1" dirty="0" smtClean="0">
                <a:solidFill>
                  <a:schemeClr val="tx2"/>
                </a:solidFill>
              </a:rPr>
              <a:t>trwają działania  </a:t>
            </a:r>
            <a:endParaRPr lang="pl-PL" sz="2600" b="1" dirty="0">
              <a:solidFill>
                <a:schemeClr val="tx2"/>
              </a:solidFill>
            </a:endParaRPr>
          </a:p>
          <a:p>
            <a:pPr>
              <a:buFont typeface="Calibri" panose="020F0502020204030204" pitchFamily="34" charset="0"/>
              <a:buChar char="&gt;"/>
            </a:pPr>
            <a:r>
              <a:rPr lang="pl-PL" sz="2600" b="1" dirty="0">
                <a:solidFill>
                  <a:schemeClr val="tx2"/>
                </a:solidFill>
              </a:rPr>
              <a:t>cyberprzestępczość rośnie lawinowo </a:t>
            </a:r>
            <a:r>
              <a:rPr lang="pl-PL" sz="2600" b="1" dirty="0" smtClean="0">
                <a:solidFill>
                  <a:schemeClr val="tx2"/>
                </a:solidFill>
              </a:rPr>
              <a:t>  (</a:t>
            </a:r>
            <a:r>
              <a:rPr lang="pl-PL" sz="2600" b="1" dirty="0">
                <a:solidFill>
                  <a:schemeClr val="tx2"/>
                </a:solidFill>
              </a:rPr>
              <a:t>ta realna maleje…)</a:t>
            </a:r>
          </a:p>
          <a:p>
            <a:pPr>
              <a:buFont typeface="Calibri" panose="020F0502020204030204" pitchFamily="34" charset="0"/>
              <a:buChar char="&gt;"/>
            </a:pPr>
            <a:r>
              <a:rPr lang="pl-PL" sz="2600" b="1" dirty="0">
                <a:solidFill>
                  <a:schemeClr val="tx2"/>
                </a:solidFill>
              </a:rPr>
              <a:t>wyzwanie </a:t>
            </a:r>
            <a:r>
              <a:rPr lang="pl-PL" sz="2600" b="1" dirty="0" smtClean="0">
                <a:solidFill>
                  <a:schemeClr val="tx2"/>
                </a:solidFill>
              </a:rPr>
              <a:t>– potrzeba systemowej </a:t>
            </a:r>
            <a:r>
              <a:rPr lang="pl-PL" sz="2600" b="1" dirty="0">
                <a:solidFill>
                  <a:schemeClr val="tx2"/>
                </a:solidFill>
              </a:rPr>
              <a:t>interwencji państwa </a:t>
            </a:r>
          </a:p>
        </p:txBody>
      </p:sp>
      <p:pic>
        <p:nvPicPr>
          <p:cNvPr id="10" name="Symbol zastępczy zawartości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622687"/>
            <a:ext cx="4032448" cy="4470609"/>
          </a:xfrm>
          <a:prstGeom prst="rect">
            <a:avLst/>
          </a:prstGeom>
        </p:spPr>
      </p:pic>
      <p:pic>
        <p:nvPicPr>
          <p:cNvPr id="7" name="Obraz 6" descr="konwent_logo_wybra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336" y="6237312"/>
            <a:ext cx="1282284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1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260</Words>
  <Application>Microsoft Office PowerPoint</Application>
  <PresentationFormat>Panoramiczny</PresentationFormat>
  <Paragraphs>60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Motyw pakietu Office</vt:lpstr>
      <vt:lpstr>Bezpieczne  dzieci  w cyfrowym  świecie </vt:lpstr>
      <vt:lpstr>Planeta Internet: 3,4 mld ludzi online Kontynent Polska: 25,2 mln  </vt:lpstr>
      <vt:lpstr>Planeta Facebook: 1,65 mld ludzi  Kontynent Polska: 20,1 mln (78 proc.)</vt:lpstr>
      <vt:lpstr>95 proc. gospodarstw                z dziećmi posiada komputer  z dostępem do Internetu</vt:lpstr>
      <vt:lpstr>Dzieci żyją w Sieci - średnio 3,6h dziennie </vt:lpstr>
      <vt:lpstr>Chodzi o bezpieczeństwo życia naszych dzieci!!! </vt:lpstr>
      <vt:lpstr>A gdzie i jak uczniowie uczą się życia                  w cyfrowym świecie? </vt:lpstr>
      <vt:lpstr>A gdzie i jak dzieci uczą się życia  w cyfrowym świecie? </vt:lpstr>
      <vt:lpstr>Alienacja cyfrowa dzieci rodzi niebezpieczeństwa  w świecie realnym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SKUTECZNA SZKOŁA CYFROWA – PERSPEKTYWA 2020</dc:title>
  <dc:creator>Krzysztof Głomb</dc:creator>
  <cp:lastModifiedBy>Krzysztof Głomb</cp:lastModifiedBy>
  <cp:revision>65</cp:revision>
  <cp:lastPrinted>2015-09-17T15:19:54Z</cp:lastPrinted>
  <dcterms:created xsi:type="dcterms:W3CDTF">2015-09-17T14:20:05Z</dcterms:created>
  <dcterms:modified xsi:type="dcterms:W3CDTF">2016-11-08T08:35:04Z</dcterms:modified>
</cp:coreProperties>
</file>