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7" r:id="rId4"/>
    <p:sldId id="258" r:id="rId5"/>
    <p:sldId id="259" r:id="rId6"/>
    <p:sldId id="277" r:id="rId7"/>
    <p:sldId id="272" r:id="rId8"/>
    <p:sldId id="265" r:id="rId9"/>
    <p:sldId id="266" r:id="rId10"/>
    <p:sldId id="261" r:id="rId11"/>
    <p:sldId id="260" r:id="rId12"/>
    <p:sldId id="263" r:id="rId13"/>
    <p:sldId id="271" r:id="rId14"/>
    <p:sldId id="264" r:id="rId15"/>
    <p:sldId id="269" r:id="rId16"/>
    <p:sldId id="270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46042-5219-4AC0-A06A-9225E4EE7FD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E01EC1-A95F-4B29-A788-788837DE6320}">
      <dgm:prSet custT="1"/>
      <dgm:spPr>
        <a:solidFill>
          <a:srgbClr val="FFCC00"/>
        </a:solidFill>
      </dgm:spPr>
      <dgm:t>
        <a:bodyPr/>
        <a:lstStyle/>
        <a:p>
          <a:pPr rtl="0"/>
          <a:r>
            <a:rPr lang="pl-PL" sz="2000" b="1" dirty="0" smtClean="0">
              <a:solidFill>
                <a:schemeClr val="bg1"/>
              </a:solidFill>
              <a:latin typeface="Candara" panose="020E0502030303020204" pitchFamily="34" charset="0"/>
            </a:rPr>
            <a:t>Szkolne Dni Bezpieczeństwa Cyfrowego </a:t>
          </a:r>
          <a:r>
            <a:rPr lang="pl-PL" sz="2400" b="1" dirty="0" smtClean="0">
              <a:solidFill>
                <a:schemeClr val="bg1"/>
              </a:solidFill>
              <a:latin typeface="Candara" panose="020E0502030303020204" pitchFamily="34" charset="0"/>
            </a:rPr>
            <a:t/>
          </a:r>
          <a:br>
            <a:rPr lang="pl-PL" sz="2400" b="1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800" dirty="0" smtClean="0">
              <a:solidFill>
                <a:schemeClr val="bg1"/>
              </a:solidFill>
              <a:latin typeface="Candara" panose="020E0502030303020204" pitchFamily="34" charset="0"/>
            </a:rPr>
            <a:t>- warsztaty </a:t>
          </a:r>
          <a:br>
            <a:rPr lang="pl-PL" sz="18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800" dirty="0" smtClean="0">
              <a:solidFill>
                <a:schemeClr val="bg1"/>
              </a:solidFill>
              <a:latin typeface="Candara" panose="020E0502030303020204" pitchFamily="34" charset="0"/>
            </a:rPr>
            <a:t>i spotkania </a:t>
          </a:r>
          <a:endParaRPr lang="pl-PL" sz="1800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EF89B9C6-2E5F-4B74-AE28-3B50768956F3}" type="parTrans" cxnId="{F76097B3-6AD2-4704-9E1B-008C825C7AB4}">
      <dgm:prSet/>
      <dgm:spPr/>
      <dgm:t>
        <a:bodyPr/>
        <a:lstStyle/>
        <a:p>
          <a:endParaRPr lang="pl-PL"/>
        </a:p>
      </dgm:t>
    </dgm:pt>
    <dgm:pt modelId="{35C55657-DDF4-4999-82C0-22D4A45FD138}" type="sibTrans" cxnId="{F76097B3-6AD2-4704-9E1B-008C825C7AB4}">
      <dgm:prSet/>
      <dgm:spPr/>
      <dgm:t>
        <a:bodyPr/>
        <a:lstStyle/>
        <a:p>
          <a:endParaRPr lang="pl-PL"/>
        </a:p>
      </dgm:t>
    </dgm:pt>
    <dgm:pt modelId="{D8D41263-BD62-4FED-9BC8-897F4D8F2DF8}">
      <dgm:prSet custT="1"/>
      <dgm:spPr>
        <a:solidFill>
          <a:srgbClr val="83CD27"/>
        </a:solidFill>
      </dgm:spPr>
      <dgm:t>
        <a:bodyPr/>
        <a:lstStyle/>
        <a:p>
          <a:pPr rtl="0"/>
          <a:r>
            <a:rPr lang="pl-PL" sz="2000" b="1" dirty="0" smtClean="0">
              <a:latin typeface="Candara" panose="020E0502030303020204" pitchFamily="34" charset="0"/>
            </a:rPr>
            <a:t>Konkurs </a:t>
          </a:r>
          <a:br>
            <a:rPr lang="pl-PL" sz="2000" b="1" dirty="0" smtClean="0">
              <a:latin typeface="Candara" panose="020E0502030303020204" pitchFamily="34" charset="0"/>
            </a:rPr>
          </a:br>
          <a:r>
            <a:rPr lang="pl-PL" sz="1700" b="1" i="1" dirty="0" smtClean="0">
              <a:solidFill>
                <a:schemeClr val="bg1"/>
              </a:solidFill>
              <a:latin typeface="Candara" panose="020E0502030303020204" pitchFamily="34" charset="0"/>
            </a:rPr>
            <a:t>Jesteśmy </a:t>
          </a:r>
          <a:r>
            <a:rPr lang="pl-PL" sz="1700" b="1" i="1" dirty="0" err="1" smtClean="0">
              <a:solidFill>
                <a:schemeClr val="bg1"/>
              </a:solidFill>
              <a:latin typeface="Candara" panose="020E0502030303020204" pitchFamily="34" charset="0"/>
            </a:rPr>
            <a:t>cyfrowobezpieczni</a:t>
          </a:r>
          <a:r>
            <a:rPr lang="pl-PL" sz="2400" b="1" i="1" dirty="0" smtClean="0">
              <a:latin typeface="Candara" panose="020E0502030303020204" pitchFamily="34" charset="0"/>
            </a:rPr>
            <a:t/>
          </a:r>
          <a:br>
            <a:rPr lang="pl-PL" sz="2400" b="1" i="1" dirty="0" smtClean="0">
              <a:latin typeface="Candara" panose="020E0502030303020204" pitchFamily="34" charset="0"/>
            </a:rPr>
          </a:br>
          <a:r>
            <a:rPr lang="pl-PL" sz="1800" dirty="0" smtClean="0">
              <a:latin typeface="Candara" panose="020E0502030303020204" pitchFamily="34" charset="0"/>
            </a:rPr>
            <a:t>z nagrodami dla szkół i nauczycieli </a:t>
          </a:r>
          <a:endParaRPr lang="pl-PL" sz="1800" dirty="0">
            <a:latin typeface="Candara" panose="020E0502030303020204" pitchFamily="34" charset="0"/>
          </a:endParaRPr>
        </a:p>
      </dgm:t>
    </dgm:pt>
    <dgm:pt modelId="{9B9F5601-5287-41DD-827B-1D9F3A9328E9}" type="parTrans" cxnId="{40BCFCF9-0D8D-4DD6-AC4A-642328653DB9}">
      <dgm:prSet/>
      <dgm:spPr/>
      <dgm:t>
        <a:bodyPr/>
        <a:lstStyle/>
        <a:p>
          <a:endParaRPr lang="pl-PL"/>
        </a:p>
      </dgm:t>
    </dgm:pt>
    <dgm:pt modelId="{702230EE-825B-4DDC-8C5F-7474C9D69C5F}" type="sibTrans" cxnId="{40BCFCF9-0D8D-4DD6-AC4A-642328653DB9}">
      <dgm:prSet/>
      <dgm:spPr/>
      <dgm:t>
        <a:bodyPr/>
        <a:lstStyle/>
        <a:p>
          <a:endParaRPr lang="pl-PL"/>
        </a:p>
      </dgm:t>
    </dgm:pt>
    <dgm:pt modelId="{59834FF1-94D8-45F6-B4DF-BB490243B26C}">
      <dgm:prSet custT="1"/>
      <dgm:spPr>
        <a:solidFill>
          <a:srgbClr val="FFCC00"/>
        </a:solidFill>
      </dgm:spPr>
      <dgm:t>
        <a:bodyPr/>
        <a:lstStyle/>
        <a:p>
          <a:pPr rtl="0"/>
          <a:endParaRPr lang="pl-PL" sz="2400" b="1" dirty="0" smtClean="0">
            <a:solidFill>
              <a:schemeClr val="bg1"/>
            </a:solidFill>
          </a:endParaRPr>
        </a:p>
        <a:p>
          <a:pPr rtl="0"/>
          <a:endParaRPr lang="pl-PL" sz="2000" b="1" dirty="0" smtClean="0">
            <a:solidFill>
              <a:schemeClr val="bg1"/>
            </a:solidFill>
          </a:endParaRPr>
        </a:p>
        <a:p>
          <a:pPr rtl="0"/>
          <a:r>
            <a:rPr lang="pl-PL" sz="2000" b="1" dirty="0" smtClean="0">
              <a:solidFill>
                <a:schemeClr val="bg1"/>
              </a:solidFill>
              <a:latin typeface="Candara" panose="020E0502030303020204" pitchFamily="34" charset="0"/>
            </a:rPr>
            <a:t>Szkolenia</a:t>
          </a:r>
          <a:r>
            <a:rPr lang="pl-PL" sz="2400" b="1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pl-PL" sz="2000" b="1" dirty="0" smtClean="0">
              <a:solidFill>
                <a:schemeClr val="bg1"/>
              </a:solidFill>
              <a:latin typeface="Candara" panose="020E0502030303020204" pitchFamily="34" charset="0"/>
            </a:rPr>
            <a:t>dla Szkolnych Mentorów </a:t>
          </a:r>
          <a:br>
            <a:rPr lang="pl-PL" sz="2000" b="1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2000" b="1" dirty="0" smtClean="0">
              <a:solidFill>
                <a:schemeClr val="bg1"/>
              </a:solidFill>
              <a:latin typeface="Candara" panose="020E0502030303020204" pitchFamily="34" charset="0"/>
            </a:rPr>
            <a:t>i Edukatorów </a:t>
          </a:r>
          <a:r>
            <a:rPr lang="pl-PL" sz="1800" b="1" dirty="0" smtClean="0">
              <a:solidFill>
                <a:schemeClr val="bg1"/>
              </a:solidFill>
              <a:latin typeface="Candara" panose="020E0502030303020204" pitchFamily="34" charset="0"/>
            </a:rPr>
            <a:t>Bezpieczeństwa Cyfrowego</a:t>
          </a:r>
          <a:endParaRPr lang="pl-PL" sz="2400" b="1" dirty="0" smtClean="0">
            <a:solidFill>
              <a:schemeClr val="bg1"/>
            </a:solidFill>
            <a:latin typeface="Candara" panose="020E0502030303020204" pitchFamily="34" charset="0"/>
          </a:endParaRPr>
        </a:p>
        <a:p>
          <a:pPr rtl="0"/>
          <a:endParaRPr lang="pl-PL" sz="2400" b="1" dirty="0">
            <a:solidFill>
              <a:schemeClr val="bg1"/>
            </a:solidFill>
          </a:endParaRPr>
        </a:p>
      </dgm:t>
    </dgm:pt>
    <dgm:pt modelId="{D95D1ADB-158C-4016-8FBD-35814F5E48AE}" type="parTrans" cxnId="{3ADDBF16-5CC3-42AD-8711-E088A13E4679}">
      <dgm:prSet/>
      <dgm:spPr/>
      <dgm:t>
        <a:bodyPr/>
        <a:lstStyle/>
        <a:p>
          <a:endParaRPr lang="pl-PL"/>
        </a:p>
      </dgm:t>
    </dgm:pt>
    <dgm:pt modelId="{C9DAD88F-18D2-4831-9CCB-EB53F54DE5BF}" type="sibTrans" cxnId="{3ADDBF16-5CC3-42AD-8711-E088A13E4679}">
      <dgm:prSet/>
      <dgm:spPr/>
      <dgm:t>
        <a:bodyPr/>
        <a:lstStyle/>
        <a:p>
          <a:endParaRPr lang="pl-PL"/>
        </a:p>
      </dgm:t>
    </dgm:pt>
    <dgm:pt modelId="{565E0E63-A36B-4FED-8BE4-179F634956AC}">
      <dgm:prSet custT="1"/>
      <dgm:spPr>
        <a:solidFill>
          <a:srgbClr val="83CD27"/>
        </a:solidFill>
      </dgm:spPr>
      <dgm:t>
        <a:bodyPr/>
        <a:lstStyle/>
        <a:p>
          <a:pPr rtl="0"/>
          <a:endParaRPr lang="pl-PL" sz="1800" b="1" dirty="0" smtClean="0"/>
        </a:p>
        <a:p>
          <a:pPr rtl="0"/>
          <a:endParaRPr lang="pl-PL" sz="1000" b="1" dirty="0" smtClean="0"/>
        </a:p>
        <a:p>
          <a:pPr rtl="0"/>
          <a:r>
            <a:rPr lang="pl-PL" sz="2000" b="1" dirty="0" smtClean="0">
              <a:latin typeface="Candara" panose="020E0502030303020204" pitchFamily="34" charset="0"/>
            </a:rPr>
            <a:t>Materiały dla nauczycieli </a:t>
          </a:r>
          <a:r>
            <a:rPr lang="pl-PL" sz="1800" b="1" dirty="0" smtClean="0">
              <a:latin typeface="Candara" panose="020E0502030303020204" pitchFamily="34" charset="0"/>
            </a:rPr>
            <a:t/>
          </a:r>
          <a:br>
            <a:rPr lang="pl-PL" sz="1800" b="1" dirty="0" smtClean="0">
              <a:latin typeface="Candara" panose="020E0502030303020204" pitchFamily="34" charset="0"/>
            </a:rPr>
          </a:br>
          <a:r>
            <a:rPr lang="pl-PL" sz="1800" dirty="0" smtClean="0">
              <a:latin typeface="Candara" panose="020E0502030303020204" pitchFamily="34" charset="0"/>
            </a:rPr>
            <a:t>– 24 scenariusze lekcji i spotkań </a:t>
          </a:r>
          <a:br>
            <a:rPr lang="pl-PL" sz="1800" dirty="0" smtClean="0">
              <a:latin typeface="Candara" panose="020E0502030303020204" pitchFamily="34" charset="0"/>
            </a:rPr>
          </a:br>
          <a:r>
            <a:rPr lang="pl-PL" sz="1800" dirty="0" smtClean="0">
              <a:latin typeface="Candara" panose="020E0502030303020204" pitchFamily="34" charset="0"/>
            </a:rPr>
            <a:t>z rodzicami, </a:t>
          </a:r>
          <a:br>
            <a:rPr lang="pl-PL" sz="1800" dirty="0" smtClean="0">
              <a:latin typeface="Candara" panose="020E0502030303020204" pitchFamily="34" charset="0"/>
            </a:rPr>
          </a:br>
          <a:r>
            <a:rPr lang="pl-PL" sz="1800" dirty="0" smtClean="0">
              <a:latin typeface="Candara" panose="020E0502030303020204" pitchFamily="34" charset="0"/>
            </a:rPr>
            <a:t>broszury, gry </a:t>
          </a:r>
          <a:r>
            <a:rPr lang="pl-PL" sz="1800" dirty="0" err="1" smtClean="0">
              <a:latin typeface="Candara" panose="020E0502030303020204" pitchFamily="34" charset="0"/>
            </a:rPr>
            <a:t>online</a:t>
          </a:r>
          <a:r>
            <a:rPr lang="pl-PL" sz="1800" dirty="0" smtClean="0">
              <a:latin typeface="Candara" panose="020E0502030303020204" pitchFamily="34" charset="0"/>
            </a:rPr>
            <a:t>, infografika, filmy </a:t>
          </a:r>
          <a:endParaRPr lang="pl-PL" sz="1800" dirty="0">
            <a:latin typeface="Candara" panose="020E0502030303020204" pitchFamily="34" charset="0"/>
          </a:endParaRPr>
        </a:p>
      </dgm:t>
    </dgm:pt>
    <dgm:pt modelId="{A3307584-A42D-411A-9A00-5808103D3824}" type="sibTrans" cxnId="{04457B8E-B7CA-4F4E-B7F2-D6CBCE3986C3}">
      <dgm:prSet/>
      <dgm:spPr/>
      <dgm:t>
        <a:bodyPr/>
        <a:lstStyle/>
        <a:p>
          <a:endParaRPr lang="pl-PL"/>
        </a:p>
      </dgm:t>
    </dgm:pt>
    <dgm:pt modelId="{9F027CA9-7FE5-4422-88C4-A4CC69181C47}" type="parTrans" cxnId="{04457B8E-B7CA-4F4E-B7F2-D6CBCE3986C3}">
      <dgm:prSet/>
      <dgm:spPr/>
      <dgm:t>
        <a:bodyPr/>
        <a:lstStyle/>
        <a:p>
          <a:endParaRPr lang="pl-PL"/>
        </a:p>
      </dgm:t>
    </dgm:pt>
    <dgm:pt modelId="{D2A9A8CA-E483-4E36-8096-880EA33D8692}" type="pres">
      <dgm:prSet presAssocID="{A5246042-5219-4AC0-A06A-9225E4EE7F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3DACF7-7D57-403E-B8CC-9AD0F20A8854}" type="pres">
      <dgm:prSet presAssocID="{A5246042-5219-4AC0-A06A-9225E4EE7FDA}" presName="fgShape" presStyleLbl="fgShp" presStyleIdx="0" presStyleCnt="1" custScaleY="40351" custLinFactNeighborX="-502" custLinFactNeighborY="51462"/>
      <dgm:spPr>
        <a:solidFill>
          <a:schemeClr val="bg1"/>
        </a:solidFill>
      </dgm:spPr>
    </dgm:pt>
    <dgm:pt modelId="{A2061B51-FE31-4564-91A0-C943D9D016E9}" type="pres">
      <dgm:prSet presAssocID="{A5246042-5219-4AC0-A06A-9225E4EE7FDA}" presName="linComp" presStyleCnt="0"/>
      <dgm:spPr/>
    </dgm:pt>
    <dgm:pt modelId="{54A0EFB8-75FC-41CF-ACC6-7BAB1848A563}" type="pres">
      <dgm:prSet presAssocID="{55E01EC1-A95F-4B29-A788-788837DE6320}" presName="compNode" presStyleCnt="0"/>
      <dgm:spPr/>
    </dgm:pt>
    <dgm:pt modelId="{91F84C2A-E677-4382-90EA-5161A8EF1A0F}" type="pres">
      <dgm:prSet presAssocID="{55E01EC1-A95F-4B29-A788-788837DE6320}" presName="bkgdShape" presStyleLbl="node1" presStyleIdx="0" presStyleCnt="4"/>
      <dgm:spPr/>
      <dgm:t>
        <a:bodyPr/>
        <a:lstStyle/>
        <a:p>
          <a:endParaRPr lang="pl-PL"/>
        </a:p>
      </dgm:t>
    </dgm:pt>
    <dgm:pt modelId="{454DF281-8111-4795-A7A0-C6F0353B1539}" type="pres">
      <dgm:prSet presAssocID="{55E01EC1-A95F-4B29-A788-788837DE632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7E73B3-8B53-40BB-84C3-BFFDD353C08F}" type="pres">
      <dgm:prSet presAssocID="{55E01EC1-A95F-4B29-A788-788837DE6320}" presName="invisiNode" presStyleLbl="node1" presStyleIdx="0" presStyleCnt="4"/>
      <dgm:spPr/>
    </dgm:pt>
    <dgm:pt modelId="{176BEF95-99EB-42A0-B03B-4B80CA342063}" type="pres">
      <dgm:prSet presAssocID="{55E01EC1-A95F-4B29-A788-788837DE6320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E226814-33C2-4683-A617-8C1370FADD9A}" type="pres">
      <dgm:prSet presAssocID="{35C55657-DDF4-4999-82C0-22D4A45FD13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D17DE45-163B-40B5-BED0-CBCB3C003D57}" type="pres">
      <dgm:prSet presAssocID="{D8D41263-BD62-4FED-9BC8-897F4D8F2DF8}" presName="compNode" presStyleCnt="0"/>
      <dgm:spPr/>
    </dgm:pt>
    <dgm:pt modelId="{5FF0843A-DC91-4E95-B0E2-A7DAFD781D5F}" type="pres">
      <dgm:prSet presAssocID="{D8D41263-BD62-4FED-9BC8-897F4D8F2DF8}" presName="bkgdShape" presStyleLbl="node1" presStyleIdx="1" presStyleCnt="4"/>
      <dgm:spPr/>
      <dgm:t>
        <a:bodyPr/>
        <a:lstStyle/>
        <a:p>
          <a:endParaRPr lang="pl-PL"/>
        </a:p>
      </dgm:t>
    </dgm:pt>
    <dgm:pt modelId="{7E1B66A0-5B5D-48BE-AE30-9C51E395D80C}" type="pres">
      <dgm:prSet presAssocID="{D8D41263-BD62-4FED-9BC8-897F4D8F2DF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4D69A-73B5-43C9-9AE7-7C11EEBE6822}" type="pres">
      <dgm:prSet presAssocID="{D8D41263-BD62-4FED-9BC8-897F4D8F2DF8}" presName="invisiNode" presStyleLbl="node1" presStyleIdx="1" presStyleCnt="4"/>
      <dgm:spPr/>
    </dgm:pt>
    <dgm:pt modelId="{2152AC9D-6E86-493A-AF11-9CA36E37B8A0}" type="pres">
      <dgm:prSet presAssocID="{D8D41263-BD62-4FED-9BC8-897F4D8F2DF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3B24329-7E83-4A98-ABF8-7BFE44D532B9}" type="pres">
      <dgm:prSet presAssocID="{702230EE-825B-4DDC-8C5F-7474C9D69C5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2C827B8-B7D0-40C3-BCBF-086D1D82B6FC}" type="pres">
      <dgm:prSet presAssocID="{59834FF1-94D8-45F6-B4DF-BB490243B26C}" presName="compNode" presStyleCnt="0"/>
      <dgm:spPr/>
    </dgm:pt>
    <dgm:pt modelId="{8A3465F5-2C4F-49A1-AED9-0DB0CF009FEB}" type="pres">
      <dgm:prSet presAssocID="{59834FF1-94D8-45F6-B4DF-BB490243B26C}" presName="bkgdShape" presStyleLbl="node1" presStyleIdx="2" presStyleCnt="4"/>
      <dgm:spPr/>
      <dgm:t>
        <a:bodyPr/>
        <a:lstStyle/>
        <a:p>
          <a:endParaRPr lang="pl-PL"/>
        </a:p>
      </dgm:t>
    </dgm:pt>
    <dgm:pt modelId="{4887EEFA-F1D6-47E2-8416-BD8CEB1BB1D6}" type="pres">
      <dgm:prSet presAssocID="{59834FF1-94D8-45F6-B4DF-BB490243B26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34AF14-9C6A-4808-899E-72F3F3F414E6}" type="pres">
      <dgm:prSet presAssocID="{59834FF1-94D8-45F6-B4DF-BB490243B26C}" presName="invisiNode" presStyleLbl="node1" presStyleIdx="2" presStyleCnt="4"/>
      <dgm:spPr/>
    </dgm:pt>
    <dgm:pt modelId="{2289AF0C-6D2E-4233-A761-DB9D75EC06C7}" type="pres">
      <dgm:prSet presAssocID="{59834FF1-94D8-45F6-B4DF-BB490243B26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D9ED066-B0A1-420B-865F-B46749ACEF4D}" type="pres">
      <dgm:prSet presAssocID="{C9DAD88F-18D2-4831-9CCB-EB53F54DE5B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9C67845-6169-44FD-B13D-107BAD7E035A}" type="pres">
      <dgm:prSet presAssocID="{565E0E63-A36B-4FED-8BE4-179F634956AC}" presName="compNode" presStyleCnt="0"/>
      <dgm:spPr/>
    </dgm:pt>
    <dgm:pt modelId="{1D94D746-3667-42C3-8197-ED5C5DA8B57A}" type="pres">
      <dgm:prSet presAssocID="{565E0E63-A36B-4FED-8BE4-179F634956AC}" presName="bkgdShape" presStyleLbl="node1" presStyleIdx="3" presStyleCnt="4" custLinFactNeighborX="95" custLinFactNeighborY="1754"/>
      <dgm:spPr/>
      <dgm:t>
        <a:bodyPr/>
        <a:lstStyle/>
        <a:p>
          <a:endParaRPr lang="pl-PL"/>
        </a:p>
      </dgm:t>
    </dgm:pt>
    <dgm:pt modelId="{0015F162-EA5A-43FF-A6E4-29BB721A6777}" type="pres">
      <dgm:prSet presAssocID="{565E0E63-A36B-4FED-8BE4-179F634956A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0D4397-7FAB-4962-A2DF-AFBAC142B4F0}" type="pres">
      <dgm:prSet presAssocID="{565E0E63-A36B-4FED-8BE4-179F634956AC}" presName="invisiNode" presStyleLbl="node1" presStyleIdx="3" presStyleCnt="4"/>
      <dgm:spPr/>
    </dgm:pt>
    <dgm:pt modelId="{F2E77ABC-27DB-4F22-904E-5CE5B50CC065}" type="pres">
      <dgm:prSet presAssocID="{565E0E63-A36B-4FED-8BE4-179F634956A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</dgm:ptLst>
  <dgm:cxnLst>
    <dgm:cxn modelId="{DE497C22-73C1-429C-8622-65ACC0896B00}" type="presOf" srcId="{A5246042-5219-4AC0-A06A-9225E4EE7FDA}" destId="{D2A9A8CA-E483-4E36-8096-880EA33D8692}" srcOrd="0" destOrd="0" presId="urn:microsoft.com/office/officeart/2005/8/layout/hList7#1"/>
    <dgm:cxn modelId="{B946D46D-512A-4F4D-8D36-E04FDFBDD3F7}" type="presOf" srcId="{55E01EC1-A95F-4B29-A788-788837DE6320}" destId="{91F84C2A-E677-4382-90EA-5161A8EF1A0F}" srcOrd="0" destOrd="0" presId="urn:microsoft.com/office/officeart/2005/8/layout/hList7#1"/>
    <dgm:cxn modelId="{2C2439DF-3746-41CC-95A1-B14B92115410}" type="presOf" srcId="{702230EE-825B-4DDC-8C5F-7474C9D69C5F}" destId="{D3B24329-7E83-4A98-ABF8-7BFE44D532B9}" srcOrd="0" destOrd="0" presId="urn:microsoft.com/office/officeart/2005/8/layout/hList7#1"/>
    <dgm:cxn modelId="{8CA764E8-0691-41BE-88EE-DD2287B8C2C4}" type="presOf" srcId="{565E0E63-A36B-4FED-8BE4-179F634956AC}" destId="{0015F162-EA5A-43FF-A6E4-29BB721A6777}" srcOrd="1" destOrd="0" presId="urn:microsoft.com/office/officeart/2005/8/layout/hList7#1"/>
    <dgm:cxn modelId="{40BCFCF9-0D8D-4DD6-AC4A-642328653DB9}" srcId="{A5246042-5219-4AC0-A06A-9225E4EE7FDA}" destId="{D8D41263-BD62-4FED-9BC8-897F4D8F2DF8}" srcOrd="1" destOrd="0" parTransId="{9B9F5601-5287-41DD-827B-1D9F3A9328E9}" sibTransId="{702230EE-825B-4DDC-8C5F-7474C9D69C5F}"/>
    <dgm:cxn modelId="{2717C448-5D1B-4582-B45D-02CE76D42813}" type="presOf" srcId="{59834FF1-94D8-45F6-B4DF-BB490243B26C}" destId="{4887EEFA-F1D6-47E2-8416-BD8CEB1BB1D6}" srcOrd="1" destOrd="0" presId="urn:microsoft.com/office/officeart/2005/8/layout/hList7#1"/>
    <dgm:cxn modelId="{A7EB64BC-8CA0-441A-9713-F31299FC360A}" type="presOf" srcId="{565E0E63-A36B-4FED-8BE4-179F634956AC}" destId="{1D94D746-3667-42C3-8197-ED5C5DA8B57A}" srcOrd="0" destOrd="0" presId="urn:microsoft.com/office/officeart/2005/8/layout/hList7#1"/>
    <dgm:cxn modelId="{A4C927F8-4484-451B-A051-79E523EE2513}" type="presOf" srcId="{D8D41263-BD62-4FED-9BC8-897F4D8F2DF8}" destId="{5FF0843A-DC91-4E95-B0E2-A7DAFD781D5F}" srcOrd="0" destOrd="0" presId="urn:microsoft.com/office/officeart/2005/8/layout/hList7#1"/>
    <dgm:cxn modelId="{C743DCD1-6EFF-4D36-9019-16E3664DA051}" type="presOf" srcId="{C9DAD88F-18D2-4831-9CCB-EB53F54DE5BF}" destId="{FD9ED066-B0A1-420B-865F-B46749ACEF4D}" srcOrd="0" destOrd="0" presId="urn:microsoft.com/office/officeart/2005/8/layout/hList7#1"/>
    <dgm:cxn modelId="{68D6EE6C-8B26-4163-ADED-254E196ED9C9}" type="presOf" srcId="{59834FF1-94D8-45F6-B4DF-BB490243B26C}" destId="{8A3465F5-2C4F-49A1-AED9-0DB0CF009FEB}" srcOrd="0" destOrd="0" presId="urn:microsoft.com/office/officeart/2005/8/layout/hList7#1"/>
    <dgm:cxn modelId="{04457B8E-B7CA-4F4E-B7F2-D6CBCE3986C3}" srcId="{A5246042-5219-4AC0-A06A-9225E4EE7FDA}" destId="{565E0E63-A36B-4FED-8BE4-179F634956AC}" srcOrd="3" destOrd="0" parTransId="{9F027CA9-7FE5-4422-88C4-A4CC69181C47}" sibTransId="{A3307584-A42D-411A-9A00-5808103D3824}"/>
    <dgm:cxn modelId="{3ADDBF16-5CC3-42AD-8711-E088A13E4679}" srcId="{A5246042-5219-4AC0-A06A-9225E4EE7FDA}" destId="{59834FF1-94D8-45F6-B4DF-BB490243B26C}" srcOrd="2" destOrd="0" parTransId="{D95D1ADB-158C-4016-8FBD-35814F5E48AE}" sibTransId="{C9DAD88F-18D2-4831-9CCB-EB53F54DE5BF}"/>
    <dgm:cxn modelId="{DB362436-0ADB-4E92-8E4E-2F9D018FD1CA}" type="presOf" srcId="{35C55657-DDF4-4999-82C0-22D4A45FD138}" destId="{FE226814-33C2-4683-A617-8C1370FADD9A}" srcOrd="0" destOrd="0" presId="urn:microsoft.com/office/officeart/2005/8/layout/hList7#1"/>
    <dgm:cxn modelId="{F76097B3-6AD2-4704-9E1B-008C825C7AB4}" srcId="{A5246042-5219-4AC0-A06A-9225E4EE7FDA}" destId="{55E01EC1-A95F-4B29-A788-788837DE6320}" srcOrd="0" destOrd="0" parTransId="{EF89B9C6-2E5F-4B74-AE28-3B50768956F3}" sibTransId="{35C55657-DDF4-4999-82C0-22D4A45FD138}"/>
    <dgm:cxn modelId="{A21AD48D-4004-41CD-9089-AF9F877453A1}" type="presOf" srcId="{D8D41263-BD62-4FED-9BC8-897F4D8F2DF8}" destId="{7E1B66A0-5B5D-48BE-AE30-9C51E395D80C}" srcOrd="1" destOrd="0" presId="urn:microsoft.com/office/officeart/2005/8/layout/hList7#1"/>
    <dgm:cxn modelId="{CD3A2072-BE7B-48F8-90D4-ECBCECBC077D}" type="presOf" srcId="{55E01EC1-A95F-4B29-A788-788837DE6320}" destId="{454DF281-8111-4795-A7A0-C6F0353B1539}" srcOrd="1" destOrd="0" presId="urn:microsoft.com/office/officeart/2005/8/layout/hList7#1"/>
    <dgm:cxn modelId="{AF3B6EF1-B2AD-4095-9334-DB949FB55737}" type="presParOf" srcId="{D2A9A8CA-E483-4E36-8096-880EA33D8692}" destId="{723DACF7-7D57-403E-B8CC-9AD0F20A8854}" srcOrd="0" destOrd="0" presId="urn:microsoft.com/office/officeart/2005/8/layout/hList7#1"/>
    <dgm:cxn modelId="{9D13C85F-364A-4495-8C1D-70A157B48F56}" type="presParOf" srcId="{D2A9A8CA-E483-4E36-8096-880EA33D8692}" destId="{A2061B51-FE31-4564-91A0-C943D9D016E9}" srcOrd="1" destOrd="0" presId="urn:microsoft.com/office/officeart/2005/8/layout/hList7#1"/>
    <dgm:cxn modelId="{384210A1-C766-4D1A-90D0-A3F8B92CC5B8}" type="presParOf" srcId="{A2061B51-FE31-4564-91A0-C943D9D016E9}" destId="{54A0EFB8-75FC-41CF-ACC6-7BAB1848A563}" srcOrd="0" destOrd="0" presId="urn:microsoft.com/office/officeart/2005/8/layout/hList7#1"/>
    <dgm:cxn modelId="{FBF3B1EC-A31E-43B4-B977-FAF8A9074A30}" type="presParOf" srcId="{54A0EFB8-75FC-41CF-ACC6-7BAB1848A563}" destId="{91F84C2A-E677-4382-90EA-5161A8EF1A0F}" srcOrd="0" destOrd="0" presId="urn:microsoft.com/office/officeart/2005/8/layout/hList7#1"/>
    <dgm:cxn modelId="{3880836F-6872-4D61-8D24-1B290A33F6B9}" type="presParOf" srcId="{54A0EFB8-75FC-41CF-ACC6-7BAB1848A563}" destId="{454DF281-8111-4795-A7A0-C6F0353B1539}" srcOrd="1" destOrd="0" presId="urn:microsoft.com/office/officeart/2005/8/layout/hList7#1"/>
    <dgm:cxn modelId="{CE0314E7-72E8-4252-BD4B-FA427F12FE52}" type="presParOf" srcId="{54A0EFB8-75FC-41CF-ACC6-7BAB1848A563}" destId="{3B7E73B3-8B53-40BB-84C3-BFFDD353C08F}" srcOrd="2" destOrd="0" presId="urn:microsoft.com/office/officeart/2005/8/layout/hList7#1"/>
    <dgm:cxn modelId="{23DDA86E-A95C-4F7F-AA1B-C444264D5D69}" type="presParOf" srcId="{54A0EFB8-75FC-41CF-ACC6-7BAB1848A563}" destId="{176BEF95-99EB-42A0-B03B-4B80CA342063}" srcOrd="3" destOrd="0" presId="urn:microsoft.com/office/officeart/2005/8/layout/hList7#1"/>
    <dgm:cxn modelId="{9828E38E-0D71-4918-8953-F5EF3382D9E8}" type="presParOf" srcId="{A2061B51-FE31-4564-91A0-C943D9D016E9}" destId="{FE226814-33C2-4683-A617-8C1370FADD9A}" srcOrd="1" destOrd="0" presId="urn:microsoft.com/office/officeart/2005/8/layout/hList7#1"/>
    <dgm:cxn modelId="{F7D2A138-1846-41FE-817C-D7CDF31845E6}" type="presParOf" srcId="{A2061B51-FE31-4564-91A0-C943D9D016E9}" destId="{0D17DE45-163B-40B5-BED0-CBCB3C003D57}" srcOrd="2" destOrd="0" presId="urn:microsoft.com/office/officeart/2005/8/layout/hList7#1"/>
    <dgm:cxn modelId="{A3FEB2DD-A3C6-41C4-B7F7-A6690F776C8B}" type="presParOf" srcId="{0D17DE45-163B-40B5-BED0-CBCB3C003D57}" destId="{5FF0843A-DC91-4E95-B0E2-A7DAFD781D5F}" srcOrd="0" destOrd="0" presId="urn:microsoft.com/office/officeart/2005/8/layout/hList7#1"/>
    <dgm:cxn modelId="{D2DAB5E6-81DF-46F6-8AE6-6569E4BC5054}" type="presParOf" srcId="{0D17DE45-163B-40B5-BED0-CBCB3C003D57}" destId="{7E1B66A0-5B5D-48BE-AE30-9C51E395D80C}" srcOrd="1" destOrd="0" presId="urn:microsoft.com/office/officeart/2005/8/layout/hList7#1"/>
    <dgm:cxn modelId="{69C1798C-C62C-4FA2-A495-71B6E85302E7}" type="presParOf" srcId="{0D17DE45-163B-40B5-BED0-CBCB3C003D57}" destId="{0E04D69A-73B5-43C9-9AE7-7C11EEBE6822}" srcOrd="2" destOrd="0" presId="urn:microsoft.com/office/officeart/2005/8/layout/hList7#1"/>
    <dgm:cxn modelId="{3FFE6A89-F39D-40F3-AD5A-6543AF9F8E1B}" type="presParOf" srcId="{0D17DE45-163B-40B5-BED0-CBCB3C003D57}" destId="{2152AC9D-6E86-493A-AF11-9CA36E37B8A0}" srcOrd="3" destOrd="0" presId="urn:microsoft.com/office/officeart/2005/8/layout/hList7#1"/>
    <dgm:cxn modelId="{721D7E66-E98A-4F6A-827C-876098A23E1B}" type="presParOf" srcId="{A2061B51-FE31-4564-91A0-C943D9D016E9}" destId="{D3B24329-7E83-4A98-ABF8-7BFE44D532B9}" srcOrd="3" destOrd="0" presId="urn:microsoft.com/office/officeart/2005/8/layout/hList7#1"/>
    <dgm:cxn modelId="{96C5B5D7-9557-49F4-B426-32773F105597}" type="presParOf" srcId="{A2061B51-FE31-4564-91A0-C943D9D016E9}" destId="{92C827B8-B7D0-40C3-BCBF-086D1D82B6FC}" srcOrd="4" destOrd="0" presId="urn:microsoft.com/office/officeart/2005/8/layout/hList7#1"/>
    <dgm:cxn modelId="{E841E4B4-DC97-4D9A-A225-BE3B027F2C38}" type="presParOf" srcId="{92C827B8-B7D0-40C3-BCBF-086D1D82B6FC}" destId="{8A3465F5-2C4F-49A1-AED9-0DB0CF009FEB}" srcOrd="0" destOrd="0" presId="urn:microsoft.com/office/officeart/2005/8/layout/hList7#1"/>
    <dgm:cxn modelId="{C201F382-6813-425D-A245-540F239E6C45}" type="presParOf" srcId="{92C827B8-B7D0-40C3-BCBF-086D1D82B6FC}" destId="{4887EEFA-F1D6-47E2-8416-BD8CEB1BB1D6}" srcOrd="1" destOrd="0" presId="urn:microsoft.com/office/officeart/2005/8/layout/hList7#1"/>
    <dgm:cxn modelId="{C323F8AF-56CA-4E87-92B1-3501DE986728}" type="presParOf" srcId="{92C827B8-B7D0-40C3-BCBF-086D1D82B6FC}" destId="{3734AF14-9C6A-4808-899E-72F3F3F414E6}" srcOrd="2" destOrd="0" presId="urn:microsoft.com/office/officeart/2005/8/layout/hList7#1"/>
    <dgm:cxn modelId="{A3D913FC-8C8F-40D4-86BD-627D11845B1A}" type="presParOf" srcId="{92C827B8-B7D0-40C3-BCBF-086D1D82B6FC}" destId="{2289AF0C-6D2E-4233-A761-DB9D75EC06C7}" srcOrd="3" destOrd="0" presId="urn:microsoft.com/office/officeart/2005/8/layout/hList7#1"/>
    <dgm:cxn modelId="{1998E62B-C3D5-4160-9543-CA5E08DE1F69}" type="presParOf" srcId="{A2061B51-FE31-4564-91A0-C943D9D016E9}" destId="{FD9ED066-B0A1-420B-865F-B46749ACEF4D}" srcOrd="5" destOrd="0" presId="urn:microsoft.com/office/officeart/2005/8/layout/hList7#1"/>
    <dgm:cxn modelId="{8A4EC5AF-D84B-4F77-ABED-CE8A71712022}" type="presParOf" srcId="{A2061B51-FE31-4564-91A0-C943D9D016E9}" destId="{59C67845-6169-44FD-B13D-107BAD7E035A}" srcOrd="6" destOrd="0" presId="urn:microsoft.com/office/officeart/2005/8/layout/hList7#1"/>
    <dgm:cxn modelId="{2AA43188-86BB-40A9-8F8C-898CF59D62DC}" type="presParOf" srcId="{59C67845-6169-44FD-B13D-107BAD7E035A}" destId="{1D94D746-3667-42C3-8197-ED5C5DA8B57A}" srcOrd="0" destOrd="0" presId="urn:microsoft.com/office/officeart/2005/8/layout/hList7#1"/>
    <dgm:cxn modelId="{1C85F9E4-61CB-44EE-8FD7-1D331B987732}" type="presParOf" srcId="{59C67845-6169-44FD-B13D-107BAD7E035A}" destId="{0015F162-EA5A-43FF-A6E4-29BB721A6777}" srcOrd="1" destOrd="0" presId="urn:microsoft.com/office/officeart/2005/8/layout/hList7#1"/>
    <dgm:cxn modelId="{FF384AB0-C1DD-474C-BA1E-351050248B0C}" type="presParOf" srcId="{59C67845-6169-44FD-B13D-107BAD7E035A}" destId="{D20D4397-7FAB-4962-A2DF-AFBAC142B4F0}" srcOrd="2" destOrd="0" presId="urn:microsoft.com/office/officeart/2005/8/layout/hList7#1"/>
    <dgm:cxn modelId="{40BA99F8-C4E7-43BF-9B69-69AC639D7C5F}" type="presParOf" srcId="{59C67845-6169-44FD-B13D-107BAD7E035A}" destId="{F2E77ABC-27DB-4F22-904E-5CE5B50CC06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6966C-3EDF-4970-A0B7-E19406EE6D3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67A5E8B-7378-41B3-A54D-9095EF4440ED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Publiczna Szkoła Podstawowa w Zakrzewie im. </a:t>
          </a:r>
          <a:r>
            <a:rPr lang="pl-PL" sz="1200" b="1" dirty="0" err="1" smtClean="0">
              <a:solidFill>
                <a:schemeClr val="bg1"/>
              </a:solidFill>
              <a:latin typeface="Candara" panose="020E0502030303020204" pitchFamily="34" charset="0"/>
            </a:rPr>
            <a:t>ks</a:t>
          </a:r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 dra Bolesława Domańskiego</a:t>
          </a:r>
          <a:endParaRPr lang="pl-PL" sz="1200" b="1" dirty="0">
            <a:solidFill>
              <a:schemeClr val="bg1"/>
            </a:solidFill>
          </a:endParaRPr>
        </a:p>
      </dgm:t>
    </dgm:pt>
    <dgm:pt modelId="{DFBE10B8-99F0-48DC-89DD-EAFDABC22CF3}" type="parTrans" cxnId="{299C79E1-75B0-444D-AB39-D7333C3625C8}">
      <dgm:prSet/>
      <dgm:spPr/>
      <dgm:t>
        <a:bodyPr/>
        <a:lstStyle/>
        <a:p>
          <a:endParaRPr lang="pl-PL"/>
        </a:p>
      </dgm:t>
    </dgm:pt>
    <dgm:pt modelId="{79861AC7-79EB-413C-B398-61A1C2CBA458}" type="sibTrans" cxnId="{299C79E1-75B0-444D-AB39-D7333C3625C8}">
      <dgm:prSet/>
      <dgm:spPr/>
      <dgm:t>
        <a:bodyPr/>
        <a:lstStyle/>
        <a:p>
          <a:endParaRPr lang="pl-PL"/>
        </a:p>
      </dgm:t>
    </dgm:pt>
    <dgm:pt modelId="{6E85D74F-7289-4CA9-9274-0D9A96A48851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Gimnazjum im. Jana Pawła II </a:t>
          </a:r>
          <a:b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w Chociwlu</a:t>
          </a:r>
          <a:endParaRPr lang="pl-PL" sz="1200" dirty="0">
            <a:solidFill>
              <a:schemeClr val="bg1"/>
            </a:solidFill>
          </a:endParaRPr>
        </a:p>
      </dgm:t>
    </dgm:pt>
    <dgm:pt modelId="{E38F9040-12FC-4B49-8810-FA359E0F6EDE}" type="parTrans" cxnId="{5B40FFC3-3F70-41D3-8C40-8755F9CA3055}">
      <dgm:prSet/>
      <dgm:spPr/>
      <dgm:t>
        <a:bodyPr/>
        <a:lstStyle/>
        <a:p>
          <a:endParaRPr lang="pl-PL"/>
        </a:p>
      </dgm:t>
    </dgm:pt>
    <dgm:pt modelId="{89FBF858-3978-4F0A-B705-47D9311DB154}" type="sibTrans" cxnId="{5B40FFC3-3F70-41D3-8C40-8755F9CA3055}">
      <dgm:prSet/>
      <dgm:spPr/>
      <dgm:t>
        <a:bodyPr/>
        <a:lstStyle/>
        <a:p>
          <a:endParaRPr lang="pl-PL"/>
        </a:p>
      </dgm:t>
    </dgm:pt>
    <dgm:pt modelId="{EC5F0B63-A536-4820-82B9-5C33DFACBD06}">
      <dgm:prSet phldrT="[Tekst]"/>
      <dgm:spPr/>
      <dgm:t>
        <a:bodyPr/>
        <a:lstStyle/>
        <a:p>
          <a:r>
            <a:rPr lang="pl-PL" b="1" dirty="0" smtClean="0">
              <a:solidFill>
                <a:srgbClr val="83CD27"/>
              </a:solidFill>
              <a:latin typeface="Candara" panose="020E0502030303020204" pitchFamily="34" charset="0"/>
            </a:rPr>
            <a:t>Zespół Szkół Zawodowych w Ostródzie</a:t>
          </a:r>
          <a:endParaRPr lang="pl-PL" dirty="0">
            <a:solidFill>
              <a:srgbClr val="83CD27"/>
            </a:solidFill>
          </a:endParaRPr>
        </a:p>
      </dgm:t>
    </dgm:pt>
    <dgm:pt modelId="{8EC9D1D8-DE59-4C78-B34C-598DE890680B}" type="parTrans" cxnId="{0BC69439-A003-47CD-AF48-897A87D3DA4A}">
      <dgm:prSet/>
      <dgm:spPr/>
      <dgm:t>
        <a:bodyPr/>
        <a:lstStyle/>
        <a:p>
          <a:endParaRPr lang="pl-PL"/>
        </a:p>
      </dgm:t>
    </dgm:pt>
    <dgm:pt modelId="{2730807D-8FCB-4AF8-8817-6982BC0795E9}" type="sibTrans" cxnId="{0BC69439-A003-47CD-AF48-897A87D3DA4A}">
      <dgm:prSet/>
      <dgm:spPr/>
      <dgm:t>
        <a:bodyPr/>
        <a:lstStyle/>
        <a:p>
          <a:endParaRPr lang="pl-PL"/>
        </a:p>
      </dgm:t>
    </dgm:pt>
    <dgm:pt modelId="{962E2939-93AD-4099-87B1-9EB26C2651D5}">
      <dgm:prSet phldrT="[Tekst]"/>
      <dgm:spPr/>
      <dgm:t>
        <a:bodyPr/>
        <a:lstStyle/>
        <a:p>
          <a:r>
            <a:rPr lang="pl-PL" b="1" dirty="0" smtClean="0">
              <a:solidFill>
                <a:srgbClr val="83CD27"/>
              </a:solidFill>
              <a:latin typeface="Candara" panose="020E0502030303020204" pitchFamily="34" charset="0"/>
            </a:rPr>
            <a:t>Liceum Ogólnokształcące w Przygodzicach </a:t>
          </a:r>
          <a:endParaRPr lang="pl-PL" dirty="0">
            <a:solidFill>
              <a:srgbClr val="83CD27"/>
            </a:solidFill>
          </a:endParaRPr>
        </a:p>
      </dgm:t>
    </dgm:pt>
    <dgm:pt modelId="{5D27AB7C-6D5D-4F7B-B442-A9C093F37DD3}" type="parTrans" cxnId="{C8E39951-58B7-486E-8935-51F085AAB1DB}">
      <dgm:prSet/>
      <dgm:spPr/>
      <dgm:t>
        <a:bodyPr/>
        <a:lstStyle/>
        <a:p>
          <a:endParaRPr lang="pl-PL"/>
        </a:p>
      </dgm:t>
    </dgm:pt>
    <dgm:pt modelId="{5C4CCFF7-63EA-4DCB-B02A-8C88F8690EAA}" type="sibTrans" cxnId="{C8E39951-58B7-486E-8935-51F085AAB1DB}">
      <dgm:prSet/>
      <dgm:spPr/>
      <dgm:t>
        <a:bodyPr/>
        <a:lstStyle/>
        <a:p>
          <a:endParaRPr lang="pl-PL"/>
        </a:p>
      </dgm:t>
    </dgm:pt>
    <dgm:pt modelId="{98001F2E-765C-4B49-92C6-DAE5A3F8583F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Gimnazjum im. Jana Pawła II </a:t>
          </a:r>
          <a:b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200" b="1" dirty="0" smtClean="0">
              <a:solidFill>
                <a:schemeClr val="bg1"/>
              </a:solidFill>
              <a:latin typeface="Candara" panose="020E0502030303020204" pitchFamily="34" charset="0"/>
            </a:rPr>
            <a:t>w Susku</a:t>
          </a:r>
          <a:endParaRPr lang="pl-PL" sz="1200" dirty="0">
            <a:solidFill>
              <a:schemeClr val="bg1"/>
            </a:solidFill>
          </a:endParaRPr>
        </a:p>
      </dgm:t>
    </dgm:pt>
    <dgm:pt modelId="{7D337CD1-E44C-4A48-8EB2-BCDBF0666EA8}" type="parTrans" cxnId="{A78BC1E6-060F-49A1-B20D-AF5F3E4F6A82}">
      <dgm:prSet/>
      <dgm:spPr/>
      <dgm:t>
        <a:bodyPr/>
        <a:lstStyle/>
        <a:p>
          <a:endParaRPr lang="pl-PL"/>
        </a:p>
      </dgm:t>
    </dgm:pt>
    <dgm:pt modelId="{E93FE90E-5AC2-4A81-8CD2-50FD962A9990}" type="sibTrans" cxnId="{A78BC1E6-060F-49A1-B20D-AF5F3E4F6A82}">
      <dgm:prSet/>
      <dgm:spPr/>
      <dgm:t>
        <a:bodyPr/>
        <a:lstStyle/>
        <a:p>
          <a:endParaRPr lang="pl-PL"/>
        </a:p>
      </dgm:t>
    </dgm:pt>
    <dgm:pt modelId="{5CD1B483-54D5-4017-BF03-6374D54C490F}" type="pres">
      <dgm:prSet presAssocID="{1416966C-3EDF-4970-A0B7-E19406EE6D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76FAA36-B37F-4A5E-9F85-E6792FF1CD6B}" type="pres">
      <dgm:prSet presAssocID="{C67A5E8B-7378-41B3-A54D-9095EF4440ED}" presName="node" presStyleLbl="node1" presStyleIdx="0" presStyleCnt="5" custScaleX="1338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F061BF-66BD-4D54-B3E7-94B9BB17BE03}" type="pres">
      <dgm:prSet presAssocID="{C67A5E8B-7378-41B3-A54D-9095EF4440ED}" presName="spNode" presStyleCnt="0"/>
      <dgm:spPr/>
    </dgm:pt>
    <dgm:pt modelId="{3A787E78-5A71-4D5B-AC8B-A7892DB5F1C5}" type="pres">
      <dgm:prSet presAssocID="{79861AC7-79EB-413C-B398-61A1C2CBA458}" presName="sibTrans" presStyleLbl="sibTrans1D1" presStyleIdx="0" presStyleCnt="5"/>
      <dgm:spPr/>
      <dgm:t>
        <a:bodyPr/>
        <a:lstStyle/>
        <a:p>
          <a:endParaRPr lang="pl-PL"/>
        </a:p>
      </dgm:t>
    </dgm:pt>
    <dgm:pt modelId="{CB0D8333-1369-4985-AA87-5FB95179D855}" type="pres">
      <dgm:prSet presAssocID="{6E85D74F-7289-4CA9-9274-0D9A96A488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CE9FB2-A653-4640-807C-FE28E3A92FE0}" type="pres">
      <dgm:prSet presAssocID="{6E85D74F-7289-4CA9-9274-0D9A96A48851}" presName="spNode" presStyleCnt="0"/>
      <dgm:spPr/>
    </dgm:pt>
    <dgm:pt modelId="{9C4A775C-A348-4306-A9AB-15612E0F0B97}" type="pres">
      <dgm:prSet presAssocID="{89FBF858-3978-4F0A-B705-47D9311DB154}" presName="sibTrans" presStyleLbl="sibTrans1D1" presStyleIdx="1" presStyleCnt="5"/>
      <dgm:spPr/>
      <dgm:t>
        <a:bodyPr/>
        <a:lstStyle/>
        <a:p>
          <a:endParaRPr lang="pl-PL"/>
        </a:p>
      </dgm:t>
    </dgm:pt>
    <dgm:pt modelId="{EAE4469F-07B3-4EFD-B9C8-B343CF699C2D}" type="pres">
      <dgm:prSet presAssocID="{EC5F0B63-A536-4820-82B9-5C33DFACBD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E63618-85CA-4C56-9E3D-848E9988AAC1}" type="pres">
      <dgm:prSet presAssocID="{EC5F0B63-A536-4820-82B9-5C33DFACBD06}" presName="spNode" presStyleCnt="0"/>
      <dgm:spPr/>
    </dgm:pt>
    <dgm:pt modelId="{E3AB7C10-5EAB-4AFD-A410-6F86A0F47006}" type="pres">
      <dgm:prSet presAssocID="{2730807D-8FCB-4AF8-8817-6982BC0795E9}" presName="sibTrans" presStyleLbl="sibTrans1D1" presStyleIdx="2" presStyleCnt="5"/>
      <dgm:spPr/>
      <dgm:t>
        <a:bodyPr/>
        <a:lstStyle/>
        <a:p>
          <a:endParaRPr lang="pl-PL"/>
        </a:p>
      </dgm:t>
    </dgm:pt>
    <dgm:pt modelId="{AA3496C0-F97B-4FC4-BB0A-49881464BA01}" type="pres">
      <dgm:prSet presAssocID="{962E2939-93AD-4099-87B1-9EB26C2651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83CCB1-06C5-44CA-A29B-A4058A2FC859}" type="pres">
      <dgm:prSet presAssocID="{962E2939-93AD-4099-87B1-9EB26C2651D5}" presName="spNode" presStyleCnt="0"/>
      <dgm:spPr/>
    </dgm:pt>
    <dgm:pt modelId="{698042B7-466D-46B2-AC36-881BED53A997}" type="pres">
      <dgm:prSet presAssocID="{5C4CCFF7-63EA-4DCB-B02A-8C88F8690EAA}" presName="sibTrans" presStyleLbl="sibTrans1D1" presStyleIdx="3" presStyleCnt="5"/>
      <dgm:spPr/>
      <dgm:t>
        <a:bodyPr/>
        <a:lstStyle/>
        <a:p>
          <a:endParaRPr lang="pl-PL"/>
        </a:p>
      </dgm:t>
    </dgm:pt>
    <dgm:pt modelId="{37964EFD-9A86-40E2-9947-2B471F3BBDFD}" type="pres">
      <dgm:prSet presAssocID="{98001F2E-765C-4B49-92C6-DAE5A3F858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563349-741D-44FC-B8D9-C9106558D955}" type="pres">
      <dgm:prSet presAssocID="{98001F2E-765C-4B49-92C6-DAE5A3F8583F}" presName="spNode" presStyleCnt="0"/>
      <dgm:spPr/>
    </dgm:pt>
    <dgm:pt modelId="{2CD6EAE6-7084-404E-9C3B-662DFBF33216}" type="pres">
      <dgm:prSet presAssocID="{E93FE90E-5AC2-4A81-8CD2-50FD962A9990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1AE6CD5A-8481-41BA-A9D6-D6B0509939B3}" type="presOf" srcId="{79861AC7-79EB-413C-B398-61A1C2CBA458}" destId="{3A787E78-5A71-4D5B-AC8B-A7892DB5F1C5}" srcOrd="0" destOrd="0" presId="urn:microsoft.com/office/officeart/2005/8/layout/cycle6"/>
    <dgm:cxn modelId="{23103F88-C2C6-4BD2-9DF7-58FEF9B5D7E2}" type="presOf" srcId="{E93FE90E-5AC2-4A81-8CD2-50FD962A9990}" destId="{2CD6EAE6-7084-404E-9C3B-662DFBF33216}" srcOrd="0" destOrd="0" presId="urn:microsoft.com/office/officeart/2005/8/layout/cycle6"/>
    <dgm:cxn modelId="{A78BC1E6-060F-49A1-B20D-AF5F3E4F6A82}" srcId="{1416966C-3EDF-4970-A0B7-E19406EE6D32}" destId="{98001F2E-765C-4B49-92C6-DAE5A3F8583F}" srcOrd="4" destOrd="0" parTransId="{7D337CD1-E44C-4A48-8EB2-BCDBF0666EA8}" sibTransId="{E93FE90E-5AC2-4A81-8CD2-50FD962A9990}"/>
    <dgm:cxn modelId="{D3DAD562-295E-4FDB-AF7A-03E60E53E0F3}" type="presOf" srcId="{6E85D74F-7289-4CA9-9274-0D9A96A48851}" destId="{CB0D8333-1369-4985-AA87-5FB95179D855}" srcOrd="0" destOrd="0" presId="urn:microsoft.com/office/officeart/2005/8/layout/cycle6"/>
    <dgm:cxn modelId="{299C79E1-75B0-444D-AB39-D7333C3625C8}" srcId="{1416966C-3EDF-4970-A0B7-E19406EE6D32}" destId="{C67A5E8B-7378-41B3-A54D-9095EF4440ED}" srcOrd="0" destOrd="0" parTransId="{DFBE10B8-99F0-48DC-89DD-EAFDABC22CF3}" sibTransId="{79861AC7-79EB-413C-B398-61A1C2CBA458}"/>
    <dgm:cxn modelId="{DB43142A-8622-4546-AE4D-4B2044800873}" type="presOf" srcId="{2730807D-8FCB-4AF8-8817-6982BC0795E9}" destId="{E3AB7C10-5EAB-4AFD-A410-6F86A0F47006}" srcOrd="0" destOrd="0" presId="urn:microsoft.com/office/officeart/2005/8/layout/cycle6"/>
    <dgm:cxn modelId="{2BB97956-D3BE-4411-8BA5-BFEB72D8D34D}" type="presOf" srcId="{89FBF858-3978-4F0A-B705-47D9311DB154}" destId="{9C4A775C-A348-4306-A9AB-15612E0F0B97}" srcOrd="0" destOrd="0" presId="urn:microsoft.com/office/officeart/2005/8/layout/cycle6"/>
    <dgm:cxn modelId="{B3EF653D-9F79-4103-B0D3-28123CFD48BD}" type="presOf" srcId="{5C4CCFF7-63EA-4DCB-B02A-8C88F8690EAA}" destId="{698042B7-466D-46B2-AC36-881BED53A997}" srcOrd="0" destOrd="0" presId="urn:microsoft.com/office/officeart/2005/8/layout/cycle6"/>
    <dgm:cxn modelId="{C8E39951-58B7-486E-8935-51F085AAB1DB}" srcId="{1416966C-3EDF-4970-A0B7-E19406EE6D32}" destId="{962E2939-93AD-4099-87B1-9EB26C2651D5}" srcOrd="3" destOrd="0" parTransId="{5D27AB7C-6D5D-4F7B-B442-A9C093F37DD3}" sibTransId="{5C4CCFF7-63EA-4DCB-B02A-8C88F8690EAA}"/>
    <dgm:cxn modelId="{5B40FFC3-3F70-41D3-8C40-8755F9CA3055}" srcId="{1416966C-3EDF-4970-A0B7-E19406EE6D32}" destId="{6E85D74F-7289-4CA9-9274-0D9A96A48851}" srcOrd="1" destOrd="0" parTransId="{E38F9040-12FC-4B49-8810-FA359E0F6EDE}" sibTransId="{89FBF858-3978-4F0A-B705-47D9311DB154}"/>
    <dgm:cxn modelId="{68340BA4-9998-416E-A150-DE5AEA380C49}" type="presOf" srcId="{EC5F0B63-A536-4820-82B9-5C33DFACBD06}" destId="{EAE4469F-07B3-4EFD-B9C8-B343CF699C2D}" srcOrd="0" destOrd="0" presId="urn:microsoft.com/office/officeart/2005/8/layout/cycle6"/>
    <dgm:cxn modelId="{0BC69439-A003-47CD-AF48-897A87D3DA4A}" srcId="{1416966C-3EDF-4970-A0B7-E19406EE6D32}" destId="{EC5F0B63-A536-4820-82B9-5C33DFACBD06}" srcOrd="2" destOrd="0" parTransId="{8EC9D1D8-DE59-4C78-B34C-598DE890680B}" sibTransId="{2730807D-8FCB-4AF8-8817-6982BC0795E9}"/>
    <dgm:cxn modelId="{98C56973-82C2-443E-87EA-AFA59D9BF4E4}" type="presOf" srcId="{962E2939-93AD-4099-87B1-9EB26C2651D5}" destId="{AA3496C0-F97B-4FC4-BB0A-49881464BA01}" srcOrd="0" destOrd="0" presId="urn:microsoft.com/office/officeart/2005/8/layout/cycle6"/>
    <dgm:cxn modelId="{DE5E42C2-8B35-455D-B233-6D21B485160C}" type="presOf" srcId="{98001F2E-765C-4B49-92C6-DAE5A3F8583F}" destId="{37964EFD-9A86-40E2-9947-2B471F3BBDFD}" srcOrd="0" destOrd="0" presId="urn:microsoft.com/office/officeart/2005/8/layout/cycle6"/>
    <dgm:cxn modelId="{833B9574-1422-409B-83C8-3E99FC9759E4}" type="presOf" srcId="{1416966C-3EDF-4970-A0B7-E19406EE6D32}" destId="{5CD1B483-54D5-4017-BF03-6374D54C490F}" srcOrd="0" destOrd="0" presId="urn:microsoft.com/office/officeart/2005/8/layout/cycle6"/>
    <dgm:cxn modelId="{9D9852CE-130D-4DD9-9111-EA084E57628A}" type="presOf" srcId="{C67A5E8B-7378-41B3-A54D-9095EF4440ED}" destId="{576FAA36-B37F-4A5E-9F85-E6792FF1CD6B}" srcOrd="0" destOrd="0" presId="urn:microsoft.com/office/officeart/2005/8/layout/cycle6"/>
    <dgm:cxn modelId="{23411B62-414C-4FF5-B146-7443BCC09F06}" type="presParOf" srcId="{5CD1B483-54D5-4017-BF03-6374D54C490F}" destId="{576FAA36-B37F-4A5E-9F85-E6792FF1CD6B}" srcOrd="0" destOrd="0" presId="urn:microsoft.com/office/officeart/2005/8/layout/cycle6"/>
    <dgm:cxn modelId="{0FDC76EF-3FC3-4E48-AC43-9FFA89D2FED3}" type="presParOf" srcId="{5CD1B483-54D5-4017-BF03-6374D54C490F}" destId="{09F061BF-66BD-4D54-B3E7-94B9BB17BE03}" srcOrd="1" destOrd="0" presId="urn:microsoft.com/office/officeart/2005/8/layout/cycle6"/>
    <dgm:cxn modelId="{82FE7C86-4549-4A48-A318-67258C778A2D}" type="presParOf" srcId="{5CD1B483-54D5-4017-BF03-6374D54C490F}" destId="{3A787E78-5A71-4D5B-AC8B-A7892DB5F1C5}" srcOrd="2" destOrd="0" presId="urn:microsoft.com/office/officeart/2005/8/layout/cycle6"/>
    <dgm:cxn modelId="{C0D58E1A-1FCF-4486-8ABC-0C2D7E49D554}" type="presParOf" srcId="{5CD1B483-54D5-4017-BF03-6374D54C490F}" destId="{CB0D8333-1369-4985-AA87-5FB95179D855}" srcOrd="3" destOrd="0" presId="urn:microsoft.com/office/officeart/2005/8/layout/cycle6"/>
    <dgm:cxn modelId="{A91835C6-4F33-4275-81CE-7382F9263FE4}" type="presParOf" srcId="{5CD1B483-54D5-4017-BF03-6374D54C490F}" destId="{2ACE9FB2-A653-4640-807C-FE28E3A92FE0}" srcOrd="4" destOrd="0" presId="urn:microsoft.com/office/officeart/2005/8/layout/cycle6"/>
    <dgm:cxn modelId="{8E5CE639-BB25-42EA-AB68-194AFEFC0B36}" type="presParOf" srcId="{5CD1B483-54D5-4017-BF03-6374D54C490F}" destId="{9C4A775C-A348-4306-A9AB-15612E0F0B97}" srcOrd="5" destOrd="0" presId="urn:microsoft.com/office/officeart/2005/8/layout/cycle6"/>
    <dgm:cxn modelId="{F61DCCD6-6502-4075-AA18-CC20AFACF207}" type="presParOf" srcId="{5CD1B483-54D5-4017-BF03-6374D54C490F}" destId="{EAE4469F-07B3-4EFD-B9C8-B343CF699C2D}" srcOrd="6" destOrd="0" presId="urn:microsoft.com/office/officeart/2005/8/layout/cycle6"/>
    <dgm:cxn modelId="{EB29476C-2B4B-481D-8D9E-35120C2DC534}" type="presParOf" srcId="{5CD1B483-54D5-4017-BF03-6374D54C490F}" destId="{70E63618-85CA-4C56-9E3D-848E9988AAC1}" srcOrd="7" destOrd="0" presId="urn:microsoft.com/office/officeart/2005/8/layout/cycle6"/>
    <dgm:cxn modelId="{1BFF244B-7BF3-4184-AF36-C9D190A4907C}" type="presParOf" srcId="{5CD1B483-54D5-4017-BF03-6374D54C490F}" destId="{E3AB7C10-5EAB-4AFD-A410-6F86A0F47006}" srcOrd="8" destOrd="0" presId="urn:microsoft.com/office/officeart/2005/8/layout/cycle6"/>
    <dgm:cxn modelId="{FDF4F4B8-5772-4A30-BEF4-5A8D89DF551D}" type="presParOf" srcId="{5CD1B483-54D5-4017-BF03-6374D54C490F}" destId="{AA3496C0-F97B-4FC4-BB0A-49881464BA01}" srcOrd="9" destOrd="0" presId="urn:microsoft.com/office/officeart/2005/8/layout/cycle6"/>
    <dgm:cxn modelId="{7D4D6CC1-5530-4577-9EAE-64CF7283EA20}" type="presParOf" srcId="{5CD1B483-54D5-4017-BF03-6374D54C490F}" destId="{1783CCB1-06C5-44CA-A29B-A4058A2FC859}" srcOrd="10" destOrd="0" presId="urn:microsoft.com/office/officeart/2005/8/layout/cycle6"/>
    <dgm:cxn modelId="{469B0BAE-CFF6-45AC-AC7B-0642B8602E37}" type="presParOf" srcId="{5CD1B483-54D5-4017-BF03-6374D54C490F}" destId="{698042B7-466D-46B2-AC36-881BED53A997}" srcOrd="11" destOrd="0" presId="urn:microsoft.com/office/officeart/2005/8/layout/cycle6"/>
    <dgm:cxn modelId="{D189F713-C6FD-418B-9335-5BE196AED17C}" type="presParOf" srcId="{5CD1B483-54D5-4017-BF03-6374D54C490F}" destId="{37964EFD-9A86-40E2-9947-2B471F3BBDFD}" srcOrd="12" destOrd="0" presId="urn:microsoft.com/office/officeart/2005/8/layout/cycle6"/>
    <dgm:cxn modelId="{49EB15B8-A6C3-4E80-B2A4-689D29342176}" type="presParOf" srcId="{5CD1B483-54D5-4017-BF03-6374D54C490F}" destId="{B5563349-741D-44FC-B8D9-C9106558D955}" srcOrd="13" destOrd="0" presId="urn:microsoft.com/office/officeart/2005/8/layout/cycle6"/>
    <dgm:cxn modelId="{D8321EF2-6D9F-4BDA-A333-A8049DA1967E}" type="presParOf" srcId="{5CD1B483-54D5-4017-BF03-6374D54C490F}" destId="{2CD6EAE6-7084-404E-9C3B-662DFBF332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84C2A-E677-4382-90EA-5161A8EF1A0F}">
      <dsp:nvSpPr>
        <dsp:cNvPr id="0" name=""/>
        <dsp:cNvSpPr/>
      </dsp:nvSpPr>
      <dsp:spPr>
        <a:xfrm>
          <a:off x="1944" y="0"/>
          <a:ext cx="2038526" cy="401505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Szkolne Dni Bezpieczeństwa Cyfrowego </a:t>
          </a:r>
          <a:r>
            <a:rPr lang="pl-PL" sz="24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/>
          </a:r>
          <a:br>
            <a:rPr lang="pl-PL" sz="2400" b="1" kern="12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- warsztaty </a:t>
          </a:r>
          <a:br>
            <a:rPr lang="pl-PL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i spotkania </a:t>
          </a:r>
          <a:endParaRPr lang="pl-PL" sz="1800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1944" y="1606022"/>
        <a:ext cx="2038526" cy="1606022"/>
      </dsp:txXfrm>
    </dsp:sp>
    <dsp:sp modelId="{176BEF95-99EB-42A0-B03B-4B80CA342063}">
      <dsp:nvSpPr>
        <dsp:cNvPr id="0" name=""/>
        <dsp:cNvSpPr/>
      </dsp:nvSpPr>
      <dsp:spPr>
        <a:xfrm>
          <a:off x="352701" y="240903"/>
          <a:ext cx="1337013" cy="13370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0843A-DC91-4E95-B0E2-A7DAFD781D5F}">
      <dsp:nvSpPr>
        <dsp:cNvPr id="0" name=""/>
        <dsp:cNvSpPr/>
      </dsp:nvSpPr>
      <dsp:spPr>
        <a:xfrm>
          <a:off x="2101626" y="0"/>
          <a:ext cx="2038526" cy="4015056"/>
        </a:xfrm>
        <a:prstGeom prst="roundRect">
          <a:avLst>
            <a:gd name="adj" fmla="val 10000"/>
          </a:avLst>
        </a:prstGeom>
        <a:solidFill>
          <a:srgbClr val="83CD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Candara" panose="020E0502030303020204" pitchFamily="34" charset="0"/>
            </a:rPr>
            <a:t>Konkurs </a:t>
          </a:r>
          <a:br>
            <a:rPr lang="pl-PL" sz="2000" b="1" kern="1200" dirty="0" smtClean="0">
              <a:latin typeface="Candara" panose="020E0502030303020204" pitchFamily="34" charset="0"/>
            </a:rPr>
          </a:br>
          <a:r>
            <a:rPr lang="pl-PL" sz="1700" b="1" i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Jesteśmy </a:t>
          </a:r>
          <a:r>
            <a:rPr lang="pl-PL" sz="1700" b="1" i="1" kern="1200" dirty="0" err="1" smtClean="0">
              <a:solidFill>
                <a:schemeClr val="bg1"/>
              </a:solidFill>
              <a:latin typeface="Candara" panose="020E0502030303020204" pitchFamily="34" charset="0"/>
            </a:rPr>
            <a:t>cyfrowobezpieczni</a:t>
          </a:r>
          <a:r>
            <a:rPr lang="pl-PL" sz="2400" b="1" i="1" kern="1200" dirty="0" smtClean="0">
              <a:latin typeface="Candara" panose="020E0502030303020204" pitchFamily="34" charset="0"/>
            </a:rPr>
            <a:t/>
          </a:r>
          <a:br>
            <a:rPr lang="pl-PL" sz="2400" b="1" i="1" kern="1200" dirty="0" smtClean="0">
              <a:latin typeface="Candara" panose="020E0502030303020204" pitchFamily="34" charset="0"/>
            </a:rPr>
          </a:br>
          <a:r>
            <a:rPr lang="pl-PL" sz="1800" kern="1200" dirty="0" smtClean="0">
              <a:latin typeface="Candara" panose="020E0502030303020204" pitchFamily="34" charset="0"/>
            </a:rPr>
            <a:t>z nagrodami dla szkół i nauczycieli </a:t>
          </a:r>
          <a:endParaRPr lang="pl-PL" sz="1800" kern="1200" dirty="0">
            <a:latin typeface="Candara" panose="020E0502030303020204" pitchFamily="34" charset="0"/>
          </a:endParaRPr>
        </a:p>
      </dsp:txBody>
      <dsp:txXfrm>
        <a:off x="2101626" y="1606022"/>
        <a:ext cx="2038526" cy="1606022"/>
      </dsp:txXfrm>
    </dsp:sp>
    <dsp:sp modelId="{2152AC9D-6E86-493A-AF11-9CA36E37B8A0}">
      <dsp:nvSpPr>
        <dsp:cNvPr id="0" name=""/>
        <dsp:cNvSpPr/>
      </dsp:nvSpPr>
      <dsp:spPr>
        <a:xfrm>
          <a:off x="2452383" y="240903"/>
          <a:ext cx="1337013" cy="13370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465F5-2C4F-49A1-AED9-0DB0CF009FEB}">
      <dsp:nvSpPr>
        <dsp:cNvPr id="0" name=""/>
        <dsp:cNvSpPr/>
      </dsp:nvSpPr>
      <dsp:spPr>
        <a:xfrm>
          <a:off x="4201308" y="0"/>
          <a:ext cx="2038526" cy="401505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 smtClean="0">
            <a:solidFill>
              <a:schemeClr val="bg1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chemeClr val="bg1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Szkolenia</a:t>
          </a:r>
          <a:r>
            <a:rPr lang="pl-PL" sz="24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lang="pl-PL" sz="20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dla Szkolnych Mentorów </a:t>
          </a:r>
          <a:br>
            <a:rPr lang="pl-PL" sz="2000" b="1" kern="12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20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i Edukatorów </a:t>
          </a:r>
          <a:r>
            <a:rPr lang="pl-PL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Bezpieczeństwa Cyfrowego</a:t>
          </a:r>
          <a:endParaRPr lang="pl-PL" sz="2400" b="1" kern="1200" dirty="0" smtClean="0">
            <a:solidFill>
              <a:schemeClr val="bg1"/>
            </a:solidFill>
            <a:latin typeface="Candara" panose="020E050203030302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chemeClr val="bg1"/>
            </a:solidFill>
          </a:endParaRPr>
        </a:p>
      </dsp:txBody>
      <dsp:txXfrm>
        <a:off x="4201308" y="1606022"/>
        <a:ext cx="2038526" cy="1606022"/>
      </dsp:txXfrm>
    </dsp:sp>
    <dsp:sp modelId="{2289AF0C-6D2E-4233-A761-DB9D75EC06C7}">
      <dsp:nvSpPr>
        <dsp:cNvPr id="0" name=""/>
        <dsp:cNvSpPr/>
      </dsp:nvSpPr>
      <dsp:spPr>
        <a:xfrm>
          <a:off x="4552065" y="240903"/>
          <a:ext cx="1337013" cy="13370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4D746-3667-42C3-8197-ED5C5DA8B57A}">
      <dsp:nvSpPr>
        <dsp:cNvPr id="0" name=""/>
        <dsp:cNvSpPr/>
      </dsp:nvSpPr>
      <dsp:spPr>
        <a:xfrm>
          <a:off x="6302927" y="0"/>
          <a:ext cx="2038526" cy="4015056"/>
        </a:xfrm>
        <a:prstGeom prst="roundRect">
          <a:avLst>
            <a:gd name="adj" fmla="val 10000"/>
          </a:avLst>
        </a:prstGeom>
        <a:solidFill>
          <a:srgbClr val="83CD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Candara" panose="020E0502030303020204" pitchFamily="34" charset="0"/>
            </a:rPr>
            <a:t>Materiały dla nauczycieli </a:t>
          </a:r>
          <a:r>
            <a:rPr lang="pl-PL" sz="1800" b="1" kern="1200" dirty="0" smtClean="0">
              <a:latin typeface="Candara" panose="020E0502030303020204" pitchFamily="34" charset="0"/>
            </a:rPr>
            <a:t/>
          </a:r>
          <a:br>
            <a:rPr lang="pl-PL" sz="1800" b="1" kern="1200" dirty="0" smtClean="0">
              <a:latin typeface="Candara" panose="020E0502030303020204" pitchFamily="34" charset="0"/>
            </a:rPr>
          </a:br>
          <a:r>
            <a:rPr lang="pl-PL" sz="1800" kern="1200" dirty="0" smtClean="0">
              <a:latin typeface="Candara" panose="020E0502030303020204" pitchFamily="34" charset="0"/>
            </a:rPr>
            <a:t>– 24 scenariusze lekcji i spotkań </a:t>
          </a:r>
          <a:br>
            <a:rPr lang="pl-PL" sz="1800" kern="1200" dirty="0" smtClean="0">
              <a:latin typeface="Candara" panose="020E0502030303020204" pitchFamily="34" charset="0"/>
            </a:rPr>
          </a:br>
          <a:r>
            <a:rPr lang="pl-PL" sz="1800" kern="1200" dirty="0" smtClean="0">
              <a:latin typeface="Candara" panose="020E0502030303020204" pitchFamily="34" charset="0"/>
            </a:rPr>
            <a:t>z rodzicami, </a:t>
          </a:r>
          <a:br>
            <a:rPr lang="pl-PL" sz="1800" kern="1200" dirty="0" smtClean="0">
              <a:latin typeface="Candara" panose="020E0502030303020204" pitchFamily="34" charset="0"/>
            </a:rPr>
          </a:br>
          <a:r>
            <a:rPr lang="pl-PL" sz="1800" kern="1200" dirty="0" smtClean="0">
              <a:latin typeface="Candara" panose="020E0502030303020204" pitchFamily="34" charset="0"/>
            </a:rPr>
            <a:t>broszury, gry </a:t>
          </a:r>
          <a:r>
            <a:rPr lang="pl-PL" sz="1800" kern="1200" dirty="0" err="1" smtClean="0">
              <a:latin typeface="Candara" panose="020E0502030303020204" pitchFamily="34" charset="0"/>
            </a:rPr>
            <a:t>online</a:t>
          </a:r>
          <a:r>
            <a:rPr lang="pl-PL" sz="1800" kern="1200" dirty="0" smtClean="0">
              <a:latin typeface="Candara" panose="020E0502030303020204" pitchFamily="34" charset="0"/>
            </a:rPr>
            <a:t>, infografika, filmy </a:t>
          </a:r>
          <a:endParaRPr lang="pl-PL" sz="1800" kern="1200" dirty="0">
            <a:latin typeface="Candara" panose="020E0502030303020204" pitchFamily="34" charset="0"/>
          </a:endParaRPr>
        </a:p>
      </dsp:txBody>
      <dsp:txXfrm>
        <a:off x="6302927" y="1606022"/>
        <a:ext cx="2038526" cy="1606022"/>
      </dsp:txXfrm>
    </dsp:sp>
    <dsp:sp modelId="{F2E77ABC-27DB-4F22-904E-5CE5B50CC065}">
      <dsp:nvSpPr>
        <dsp:cNvPr id="0" name=""/>
        <dsp:cNvSpPr/>
      </dsp:nvSpPr>
      <dsp:spPr>
        <a:xfrm>
          <a:off x="6651747" y="240903"/>
          <a:ext cx="1337013" cy="13370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DACF7-7D57-403E-B8CC-9AD0F20A8854}">
      <dsp:nvSpPr>
        <dsp:cNvPr id="0" name=""/>
        <dsp:cNvSpPr/>
      </dsp:nvSpPr>
      <dsp:spPr>
        <a:xfrm>
          <a:off x="295134" y="3701599"/>
          <a:ext cx="7674145" cy="243017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AA36-B37F-4A5E-9F85-E6792FF1CD6B}">
      <dsp:nvSpPr>
        <dsp:cNvPr id="0" name=""/>
        <dsp:cNvSpPr/>
      </dsp:nvSpPr>
      <dsp:spPr>
        <a:xfrm>
          <a:off x="2304257" y="628"/>
          <a:ext cx="1944212" cy="94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Publiczna Szkoła Podstawowa w Zakrzewie im. </a:t>
          </a:r>
          <a:r>
            <a:rPr lang="pl-PL" sz="1200" b="1" kern="1200" dirty="0" err="1" smtClean="0">
              <a:solidFill>
                <a:schemeClr val="bg1"/>
              </a:solidFill>
              <a:latin typeface="Candara" panose="020E0502030303020204" pitchFamily="34" charset="0"/>
            </a:rPr>
            <a:t>ks</a:t>
          </a: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 dra Bolesława Domańskiego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2350349" y="46720"/>
        <a:ext cx="1852028" cy="852010"/>
      </dsp:txXfrm>
    </dsp:sp>
    <dsp:sp modelId="{3A787E78-5A71-4D5B-AC8B-A7892DB5F1C5}">
      <dsp:nvSpPr>
        <dsp:cNvPr id="0" name=""/>
        <dsp:cNvSpPr/>
      </dsp:nvSpPr>
      <dsp:spPr>
        <a:xfrm>
          <a:off x="1388177" y="472725"/>
          <a:ext cx="3776373" cy="3776373"/>
        </a:xfrm>
        <a:custGeom>
          <a:avLst/>
          <a:gdLst/>
          <a:ahLst/>
          <a:cxnLst/>
          <a:rect l="0" t="0" r="0" b="0"/>
          <a:pathLst>
            <a:path>
              <a:moveTo>
                <a:pt x="2867297" y="273692"/>
              </a:moveTo>
              <a:arcTo wR="1888186" hR="1888186" stAng="18074084" swAng="14716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8333-1369-4985-AA87-5FB95179D855}">
      <dsp:nvSpPr>
        <dsp:cNvPr id="0" name=""/>
        <dsp:cNvSpPr/>
      </dsp:nvSpPr>
      <dsp:spPr>
        <a:xfrm>
          <a:off x="4345833" y="1305333"/>
          <a:ext cx="1452606" cy="94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Gimnazjum im. Jana Pawła II </a:t>
          </a:r>
          <a:b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w Chociwlu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4391925" y="1351425"/>
        <a:ext cx="1360422" cy="852010"/>
      </dsp:txXfrm>
    </dsp:sp>
    <dsp:sp modelId="{9C4A775C-A348-4306-A9AB-15612E0F0B97}">
      <dsp:nvSpPr>
        <dsp:cNvPr id="0" name=""/>
        <dsp:cNvSpPr/>
      </dsp:nvSpPr>
      <dsp:spPr>
        <a:xfrm>
          <a:off x="1388177" y="472725"/>
          <a:ext cx="3776373" cy="3776373"/>
        </a:xfrm>
        <a:custGeom>
          <a:avLst/>
          <a:gdLst/>
          <a:ahLst/>
          <a:cxnLst/>
          <a:rect l="0" t="0" r="0" b="0"/>
          <a:pathLst>
            <a:path>
              <a:moveTo>
                <a:pt x="3773760" y="1788880"/>
              </a:moveTo>
              <a:arcTo wR="1888186" hR="1888186" stAng="21419114" swAng="21980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4469F-07B3-4EFD-B9C8-B343CF699C2D}">
      <dsp:nvSpPr>
        <dsp:cNvPr id="0" name=""/>
        <dsp:cNvSpPr/>
      </dsp:nvSpPr>
      <dsp:spPr>
        <a:xfrm>
          <a:off x="3659909" y="3416390"/>
          <a:ext cx="1452606" cy="94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rgbClr val="83CD27"/>
              </a:solidFill>
              <a:latin typeface="Candara" panose="020E0502030303020204" pitchFamily="34" charset="0"/>
            </a:rPr>
            <a:t>Zespół Szkół Zawodowych w Ostródzie</a:t>
          </a:r>
          <a:endParaRPr lang="pl-PL" sz="1300" kern="1200" dirty="0">
            <a:solidFill>
              <a:srgbClr val="83CD27"/>
            </a:solidFill>
          </a:endParaRPr>
        </a:p>
      </dsp:txBody>
      <dsp:txXfrm>
        <a:off x="3706001" y="3462482"/>
        <a:ext cx="1360422" cy="852010"/>
      </dsp:txXfrm>
    </dsp:sp>
    <dsp:sp modelId="{E3AB7C10-5EAB-4AFD-A410-6F86A0F47006}">
      <dsp:nvSpPr>
        <dsp:cNvPr id="0" name=""/>
        <dsp:cNvSpPr/>
      </dsp:nvSpPr>
      <dsp:spPr>
        <a:xfrm>
          <a:off x="1388177" y="472725"/>
          <a:ext cx="3776373" cy="3776373"/>
        </a:xfrm>
        <a:custGeom>
          <a:avLst/>
          <a:gdLst/>
          <a:ahLst/>
          <a:cxnLst/>
          <a:rect l="0" t="0" r="0" b="0"/>
          <a:pathLst>
            <a:path>
              <a:moveTo>
                <a:pt x="2264217" y="3738551"/>
              </a:moveTo>
              <a:arcTo wR="1888186" hR="1888186" stAng="4710767" swAng="1378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496C0-F97B-4FC4-BB0A-49881464BA01}">
      <dsp:nvSpPr>
        <dsp:cNvPr id="0" name=""/>
        <dsp:cNvSpPr/>
      </dsp:nvSpPr>
      <dsp:spPr>
        <a:xfrm>
          <a:off x="1440212" y="3416390"/>
          <a:ext cx="1452606" cy="94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rgbClr val="83CD27"/>
              </a:solidFill>
              <a:latin typeface="Candara" panose="020E0502030303020204" pitchFamily="34" charset="0"/>
            </a:rPr>
            <a:t>Liceum Ogólnokształcące w Przygodzicach </a:t>
          </a:r>
          <a:endParaRPr lang="pl-PL" sz="1300" kern="1200" dirty="0">
            <a:solidFill>
              <a:srgbClr val="83CD27"/>
            </a:solidFill>
          </a:endParaRPr>
        </a:p>
      </dsp:txBody>
      <dsp:txXfrm>
        <a:off x="1486304" y="3462482"/>
        <a:ext cx="1360422" cy="852010"/>
      </dsp:txXfrm>
    </dsp:sp>
    <dsp:sp modelId="{698042B7-466D-46B2-AC36-881BED53A997}">
      <dsp:nvSpPr>
        <dsp:cNvPr id="0" name=""/>
        <dsp:cNvSpPr/>
      </dsp:nvSpPr>
      <dsp:spPr>
        <a:xfrm>
          <a:off x="1388177" y="472725"/>
          <a:ext cx="3776373" cy="3776373"/>
        </a:xfrm>
        <a:custGeom>
          <a:avLst/>
          <a:gdLst/>
          <a:ahLst/>
          <a:cxnLst/>
          <a:rect l="0" t="0" r="0" b="0"/>
          <a:pathLst>
            <a:path>
              <a:moveTo>
                <a:pt x="315820" y="2933612"/>
              </a:moveTo>
              <a:arcTo wR="1888186" hR="1888186" stAng="8782866" swAng="21980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4EFD-9A86-40E2-9947-2B471F3BBDFD}">
      <dsp:nvSpPr>
        <dsp:cNvPr id="0" name=""/>
        <dsp:cNvSpPr/>
      </dsp:nvSpPr>
      <dsp:spPr>
        <a:xfrm>
          <a:off x="754288" y="1305333"/>
          <a:ext cx="1452606" cy="94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Gimnazjum im. Jana Pawła II </a:t>
          </a:r>
          <a:b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</a:br>
          <a:r>
            <a:rPr lang="pl-PL" sz="12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w Susku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800380" y="1351425"/>
        <a:ext cx="1360422" cy="852010"/>
      </dsp:txXfrm>
    </dsp:sp>
    <dsp:sp modelId="{2CD6EAE6-7084-404E-9C3B-662DFBF33216}">
      <dsp:nvSpPr>
        <dsp:cNvPr id="0" name=""/>
        <dsp:cNvSpPr/>
      </dsp:nvSpPr>
      <dsp:spPr>
        <a:xfrm>
          <a:off x="1388177" y="472725"/>
          <a:ext cx="3776373" cy="3776373"/>
        </a:xfrm>
        <a:custGeom>
          <a:avLst/>
          <a:gdLst/>
          <a:ahLst/>
          <a:cxnLst/>
          <a:rect l="0" t="0" r="0" b="0"/>
          <a:pathLst>
            <a:path>
              <a:moveTo>
                <a:pt x="327207" y="825834"/>
              </a:moveTo>
              <a:arcTo wR="1888186" hR="1888186" stAng="12854277" swAng="14716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528A-E22E-4AAE-83FF-3A47178D42C8}" type="datetimeFigureOut">
              <a:rPr lang="pl-PL" smtClean="0"/>
              <a:pPr/>
              <a:t>2016-11-08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0BA62-08DC-4071-9A39-01660B250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8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BA62-08DC-4071-9A39-01660B250E0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01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BA62-08DC-4071-9A39-01660B250E0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1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589022" cy="576064"/>
          </a:xfrm>
          <a:prstGeom prst="rect">
            <a:avLst/>
          </a:prstGeom>
        </p:spPr>
      </p:pic>
      <p:pic>
        <p:nvPicPr>
          <p:cNvPr id="10" name="Obraz 9" descr="logo MEN_duz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6156176"/>
            <a:ext cx="1403648" cy="701824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899592" y="630932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jest współfinansowany przez Ministerstwo Edukacji Narodowej w ramach rządowego programu wspomagania w latach 2015-2018 </a:t>
            </a:r>
            <a:b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organów prowadzących szkoły w zapewnieniu bezpiecznych warunków nauki, wychowania i opieki w szkołach – „Bezpieczna+”.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27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89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>
            <a:lvl1pPr>
              <a:defRPr sz="1400">
                <a:solidFill>
                  <a:srgbClr val="FFC000"/>
                </a:solidFill>
              </a:defRPr>
            </a:lvl1pPr>
          </a:lstStyle>
          <a:p>
            <a:fld id="{25E1DFF6-BE3F-4CC9-9B66-7FFDB25068A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 descr="konwent_logo_wybra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1282284" cy="5040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453336"/>
            <a:ext cx="2727925" cy="2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027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DFF6-BE3F-4CC9-9B66-7FFDB2506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2843808" y="4509120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251520" y="2780928"/>
            <a:ext cx="878497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latin typeface="Candara" panose="020E0502030303020204" pitchFamily="34" charset="0"/>
              </a:rPr>
              <a:t>Cyfrowobezpieczni.pl w 2016 r.</a:t>
            </a:r>
            <a:br>
              <a:rPr lang="pl-PL" sz="4000" b="1" dirty="0" smtClean="0">
                <a:latin typeface="Candara" panose="020E0502030303020204" pitchFamily="34" charset="0"/>
              </a:rPr>
            </a:br>
            <a:r>
              <a:rPr lang="pl-PL" sz="4000" b="1" dirty="0" smtClean="0">
                <a:latin typeface="Candara" panose="020E0502030303020204" pitchFamily="34" charset="0"/>
              </a:rPr>
              <a:t>i plany na przyszły rok</a:t>
            </a:r>
            <a:r>
              <a:rPr lang="pl-PL" sz="4000" dirty="0" smtClean="0">
                <a:solidFill>
                  <a:schemeClr val="tx2"/>
                </a:solidFill>
                <a:latin typeface="Candara" panose="020E0502030303020204" pitchFamily="34" charset="0"/>
              </a:rPr>
              <a:t/>
            </a:r>
            <a:br>
              <a:rPr lang="pl-PL" sz="4000" dirty="0" smtClean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pl-PL" sz="4000" dirty="0" smtClean="0">
                <a:solidFill>
                  <a:schemeClr val="tx2"/>
                </a:solidFill>
                <a:latin typeface="Candara" panose="020E0502030303020204" pitchFamily="34" charset="0"/>
              </a:rPr>
              <a:t/>
            </a:r>
            <a:br>
              <a:rPr lang="pl-PL" sz="4000" dirty="0" smtClean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pl-PL" sz="32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Artur Krawczyk</a:t>
            </a:r>
            <a:endParaRPr lang="pl-PL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40439"/>
            <a:ext cx="9144000" cy="1538883"/>
            <a:chOff x="539552" y="140439"/>
            <a:chExt cx="8341462" cy="1538883"/>
          </a:xfrm>
        </p:grpSpPr>
        <p:sp>
          <p:nvSpPr>
            <p:cNvPr id="6" name="pole tekstowe 5"/>
            <p:cNvSpPr txBox="1"/>
            <p:nvPr/>
          </p:nvSpPr>
          <p:spPr>
            <a:xfrm>
              <a:off x="539552" y="140439"/>
              <a:ext cx="834146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Co nas zajmuje?</a:t>
              </a:r>
            </a:p>
            <a:p>
              <a:pPr algn="ctr"/>
              <a:endParaRPr lang="pl-PL" sz="100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SZKOLENIA - EDUKATORZY BEZPIECZEŃSTWA CYFROWEGO</a:t>
              </a:r>
            </a:p>
          </p:txBody>
        </p:sp>
        <p:cxnSp>
          <p:nvCxnSpPr>
            <p:cNvPr id="7" name="Łącznik prosty 13"/>
            <p:cNvCxnSpPr/>
            <p:nvPr/>
          </p:nvCxnSpPr>
          <p:spPr>
            <a:xfrm>
              <a:off x="3147163" y="648072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30639"/>
              </p:ext>
            </p:extLst>
          </p:nvPr>
        </p:nvGraphicFramePr>
        <p:xfrm>
          <a:off x="5652120" y="1764146"/>
          <a:ext cx="3312368" cy="4457634"/>
        </p:xfrm>
        <a:graphic>
          <a:graphicData uri="http://schemas.openxmlformats.org/drawingml/2006/table">
            <a:tbl>
              <a:tblPr/>
              <a:tblGrid>
                <a:gridCol w="1884390"/>
                <a:gridCol w="1427978"/>
              </a:tblGrid>
              <a:tr h="722578">
                <a:tc>
                  <a:txBody>
                    <a:bodyPr/>
                    <a:lstStyle/>
                    <a:p>
                      <a:r>
                        <a:rPr lang="pl-PL" sz="1400" b="1" dirty="0">
                          <a:effectLst/>
                          <a:latin typeface="Candara" pitchFamily="34" charset="0"/>
                        </a:rPr>
                        <a:t>województwo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effectLst/>
                          <a:latin typeface="Candara" pitchFamily="34" charset="0"/>
                        </a:rPr>
                        <a:t>liczba Edukatorów </a:t>
                      </a:r>
                      <a:r>
                        <a:rPr lang="pl-PL" sz="1400" b="1" dirty="0" smtClean="0">
                          <a:effectLst/>
                          <a:latin typeface="Candara" pitchFamily="34" charset="0"/>
                        </a:rPr>
                        <a:t/>
                      </a:r>
                      <a:br>
                        <a:rPr lang="pl-PL" sz="1400" b="1" dirty="0" smtClean="0">
                          <a:effectLst/>
                          <a:latin typeface="Candara" pitchFamily="34" charset="0"/>
                        </a:rPr>
                      </a:br>
                      <a:r>
                        <a:rPr lang="pl-PL" sz="1400" b="1" dirty="0" smtClean="0">
                          <a:effectLst/>
                          <a:latin typeface="Candara" pitchFamily="34" charset="0"/>
                        </a:rPr>
                        <a:t>w </a:t>
                      </a:r>
                      <a:r>
                        <a:rPr lang="pl-PL" sz="1400" b="1" dirty="0">
                          <a:effectLst/>
                          <a:latin typeface="Candara" pitchFamily="34" charset="0"/>
                        </a:rPr>
                        <a:t>projekcie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Candara" pitchFamily="34" charset="0"/>
                        </a:rPr>
                        <a:t>dolnośląskie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Candara" pitchFamily="34" charset="0"/>
                        </a:rPr>
                        <a:t>kujawsko-pomorskie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lubelskie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Candara" pitchFamily="34" charset="0"/>
                        </a:rPr>
                        <a:t>lubuskie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Candara" pitchFamily="34" charset="0"/>
                        </a:rPr>
                        <a:t>łódzkie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małopolskie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mazowieckie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opolskie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podkarpackie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podlaskie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pomorskie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śląskie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świętokrzyskie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warmińsko-mazurskie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wielkopolskie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  <a:latin typeface="Candara" pitchFamily="34" charset="0"/>
                        </a:rPr>
                        <a:t>zachodniopomorskie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91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effectLst/>
                          <a:latin typeface="Candara" pitchFamily="34" charset="0"/>
                        </a:rPr>
                        <a:t>SUMA</a:t>
                      </a:r>
                      <a:endParaRPr lang="pl-PL" sz="2000" b="1" dirty="0">
                        <a:effectLst/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0070C0"/>
                          </a:solidFill>
                          <a:effectLst/>
                          <a:latin typeface="Candara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484784"/>
            <a:ext cx="5472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Liczba Edukatorów w podziale na województwa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07" y="1916832"/>
            <a:ext cx="4054079" cy="38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805264"/>
            <a:ext cx="2390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98FCD6-1A67-47CC-BFDF-2EDD67C4FEC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89917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Gdzie już działamy?</a:t>
            </a:r>
          </a:p>
          <a:p>
            <a:pPr algn="ctr"/>
            <a:endParaRPr lang="pl-PL" sz="105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LICZBA SZKÓŁ W POSZCZEGÓLNYCH REGIONACH ZAKWALIFIKOWANYCH DO PROJEKTU NA ROK 2016</a:t>
            </a:r>
            <a:endParaRPr lang="pl-PL" sz="26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Łącznik prosty 9"/>
          <p:cNvCxnSpPr/>
          <p:nvPr/>
        </p:nvCxnSpPr>
        <p:spPr>
          <a:xfrm>
            <a:off x="2771800" y="620688"/>
            <a:ext cx="3456384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531" y="1628800"/>
            <a:ext cx="5415765" cy="34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755576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83CD27"/>
                </a:solidFill>
                <a:latin typeface="Candara" panose="020E0502030303020204" pitchFamily="34" charset="0"/>
              </a:rPr>
              <a:t>Wszystkich szkół zgłoszonych do projektu </a:t>
            </a:r>
            <a:r>
              <a:rPr lang="pl-PL" sz="2400" b="1" dirty="0" smtClean="0">
                <a:solidFill>
                  <a:srgbClr val="83CD27"/>
                </a:solidFill>
                <a:latin typeface="Candara" panose="020E0502030303020204" pitchFamily="34" charset="0"/>
              </a:rPr>
              <a:t>Cyfrowobezpieczni.pl mamy </a:t>
            </a:r>
            <a:r>
              <a:rPr lang="pl-PL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1140</a:t>
            </a:r>
            <a:endParaRPr lang="pl-P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A598FCD6-1A67-47CC-BFDF-2EDD67C4FEC7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-137140"/>
            <a:ext cx="9036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LICZBA SZKÓŁ W POSZCZEGÓLNYCH REGIONACH ZAKWALIFIKOWANYCH DO PROJEKTU NA ROK 2016</a:t>
            </a:r>
            <a:endParaRPr lang="pl-PL" sz="26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434"/>
            <a:ext cx="3215556" cy="31960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12444"/>
            <a:ext cx="2087959" cy="211330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97487"/>
            <a:ext cx="1944216" cy="19678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32" y="4350283"/>
            <a:ext cx="1925124" cy="194849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1881035" cy="190387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1" y="1412776"/>
            <a:ext cx="1997995" cy="20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481584"/>
            <a:ext cx="612068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7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 dzień aktywności edukacyjno-informacyjnych </a:t>
            </a:r>
            <a:r>
              <a:rPr lang="pl-PL" sz="1700" b="1" dirty="0" smtClean="0">
                <a:latin typeface="Candara" panose="020E0502030303020204" pitchFamily="34" charset="0"/>
              </a:rPr>
              <a:t>prowadzony, wg przygotowanego scenariusza, przez Edukatora Bezpieczeństwa Cyfrowego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endParaRPr lang="pl-PL" sz="1700" b="1" dirty="0" smtClean="0">
              <a:latin typeface="Candara" panose="020E0502030303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700" b="1" dirty="0">
                <a:solidFill>
                  <a:srgbClr val="0070C0"/>
                </a:solidFill>
                <a:latin typeface="Candara" panose="020E0502030303020204" pitchFamily="34" charset="0"/>
              </a:rPr>
              <a:t>wsparcie edukacyjne i metodyczne </a:t>
            </a:r>
            <a:r>
              <a:rPr lang="pl-PL" sz="1700" b="1" dirty="0" smtClean="0">
                <a:latin typeface="Candara" panose="020E0502030303020204" pitchFamily="34" charset="0"/>
              </a:rPr>
              <a:t>ze strony Edukatora </a:t>
            </a:r>
            <a:br>
              <a:rPr lang="pl-PL" sz="1700" b="1" dirty="0" smtClean="0">
                <a:latin typeface="Candara" panose="020E0502030303020204" pitchFamily="34" charset="0"/>
              </a:rPr>
            </a:br>
            <a:r>
              <a:rPr lang="pl-PL" sz="1700" b="1" dirty="0" smtClean="0">
                <a:latin typeface="Candara" panose="020E0502030303020204" pitchFamily="34" charset="0"/>
              </a:rPr>
              <a:t>i Mentora Bezpieczeństwa Cyfrowego (filmy, prezentacje, quizy, gry, broszury, plakaty, instruktaże) oraz: </a:t>
            </a:r>
          </a:p>
          <a:p>
            <a:pPr marL="285750" indent="-285750">
              <a:buClr>
                <a:srgbClr val="002060"/>
              </a:buClr>
              <a:buFont typeface="Wingdings 3" pitchFamily="18" charset="2"/>
              <a:buChar char="}"/>
            </a:pPr>
            <a:endParaRPr lang="pl-PL" sz="1700" b="1" dirty="0" smtClean="0">
              <a:latin typeface="Candara" panose="020E0502030303020204" pitchFamily="34" charset="0"/>
            </a:endParaRPr>
          </a:p>
          <a:p>
            <a:pPr marL="614362" lvl="1" indent="-342900">
              <a:buClr>
                <a:schemeClr val="accent3">
                  <a:lumMod val="75000"/>
                </a:schemeClr>
              </a:buClr>
              <a:buFont typeface="Wingdings 3" pitchFamily="18" charset="2"/>
              <a:buChar char="}"/>
            </a:pPr>
            <a:r>
              <a:rPr lang="pl-PL" sz="17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konsultacje dla dyrektora szkoły </a:t>
            </a:r>
            <a:r>
              <a:rPr lang="pl-PL" sz="1700" dirty="0" smtClean="0">
                <a:latin typeface="Candara" panose="020E0502030303020204" pitchFamily="34" charset="0"/>
              </a:rPr>
              <a:t>w zakresie wdrażania szkolnej strategii bezpieczeństwa cyfrowego</a:t>
            </a:r>
          </a:p>
          <a:p>
            <a:pPr marL="614362" lvl="1" indent="-342900">
              <a:buClr>
                <a:schemeClr val="accent3">
                  <a:lumMod val="75000"/>
                </a:schemeClr>
              </a:buClr>
              <a:buFont typeface="Wingdings 3" pitchFamily="18" charset="2"/>
              <a:buChar char="}"/>
            </a:pPr>
            <a:endParaRPr lang="pl-PL" sz="1700" dirty="0" smtClean="0">
              <a:latin typeface="Candara" panose="020E0502030303020204" pitchFamily="34" charset="0"/>
            </a:endParaRPr>
          </a:p>
          <a:p>
            <a:pPr marL="614362" lvl="1" indent="-342900">
              <a:buClr>
                <a:schemeClr val="accent3">
                  <a:lumMod val="75000"/>
                </a:schemeClr>
              </a:buClr>
              <a:buFont typeface="Wingdings 3" pitchFamily="18" charset="2"/>
              <a:buChar char="}"/>
            </a:pPr>
            <a:r>
              <a:rPr lang="pl-PL" sz="1700" dirty="0" smtClean="0">
                <a:latin typeface="Candara" panose="020E0502030303020204" pitchFamily="34" charset="0"/>
              </a:rPr>
              <a:t>posiedzenie</a:t>
            </a:r>
            <a:r>
              <a:rPr lang="pl-PL" sz="17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pl-PL" sz="17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Rady Pedagogicznej </a:t>
            </a:r>
            <a:r>
              <a:rPr lang="pl-PL" sz="1700" dirty="0" smtClean="0">
                <a:latin typeface="Candara" panose="020E0502030303020204" pitchFamily="34" charset="0"/>
              </a:rPr>
              <a:t>na temat bezpieczeństwa cyfrowego</a:t>
            </a:r>
            <a:r>
              <a:rPr lang="pl-PL" sz="17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endParaRPr lang="pl-PL" sz="1700" dirty="0" smtClean="0">
              <a:latin typeface="Candara" panose="020E0502030303020204" pitchFamily="34" charset="0"/>
            </a:endParaRPr>
          </a:p>
          <a:p>
            <a:pPr marL="614362" lvl="1" indent="-342900">
              <a:buClr>
                <a:schemeClr val="accent3">
                  <a:lumMod val="75000"/>
                </a:schemeClr>
              </a:buClr>
              <a:buFont typeface="Wingdings 3" pitchFamily="18" charset="2"/>
              <a:buChar char="}"/>
            </a:pPr>
            <a:endParaRPr lang="pl-PL" sz="1700" dirty="0" smtClean="0">
              <a:latin typeface="Candara" panose="020E0502030303020204" pitchFamily="34" charset="0"/>
            </a:endParaRPr>
          </a:p>
          <a:p>
            <a:pPr marL="614362" lvl="1" indent="-342900">
              <a:buClr>
                <a:schemeClr val="accent3">
                  <a:lumMod val="75000"/>
                </a:schemeClr>
              </a:buClr>
              <a:buFont typeface="Wingdings 3" pitchFamily="18" charset="2"/>
              <a:buChar char="}"/>
            </a:pPr>
            <a:r>
              <a:rPr lang="pl-PL" sz="17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warsztaty – 3 lekcje dla uczniów</a:t>
            </a:r>
            <a:r>
              <a:rPr lang="pl-PL" sz="1700" b="1" dirty="0" smtClean="0">
                <a:latin typeface="Candara" panose="020E0502030303020204" pitchFamily="34" charset="0"/>
              </a:rPr>
              <a:t> </a:t>
            </a:r>
            <a:r>
              <a:rPr lang="pl-PL" sz="1700" dirty="0" smtClean="0">
                <a:latin typeface="Candara" panose="020E0502030303020204" pitchFamily="34" charset="0"/>
              </a:rPr>
              <a:t>nt. sposobów skutecznego radzenia sobie z zagrożeniami cyfrowego świata</a:t>
            </a:r>
          </a:p>
        </p:txBody>
      </p:sp>
      <p:pic>
        <p:nvPicPr>
          <p:cNvPr id="6" name="Obraz 5" descr="SZD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339752" cy="233975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9512" y="4265801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2200 wydarzeń </a:t>
            </a:r>
            <a:b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 całej Polsce </a:t>
            </a:r>
            <a:b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we wszystkich typach szkół</a:t>
            </a:r>
            <a:endParaRPr lang="pl-PL" sz="20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 nas zajmuje?</a:t>
            </a:r>
          </a:p>
          <a:p>
            <a:pPr algn="ctr"/>
            <a:endParaRPr lang="pl-PL" sz="10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SZKOLNE DNI BEZPIECZEŃSTWA CYFROWEGO</a:t>
            </a:r>
          </a:p>
        </p:txBody>
      </p:sp>
      <p:cxnSp>
        <p:nvCxnSpPr>
          <p:cNvPr id="9" name="Łącznik prosty 15"/>
          <p:cNvCxnSpPr/>
          <p:nvPr/>
        </p:nvCxnSpPr>
        <p:spPr>
          <a:xfrm>
            <a:off x="2843808" y="620688"/>
            <a:ext cx="3456384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220072" y="594928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3CD27"/>
                </a:solidFill>
              </a:rPr>
              <a:t>Do dziś zrealizowano 13 </a:t>
            </a:r>
            <a:r>
              <a:rPr lang="pl-PL" b="1" dirty="0">
                <a:solidFill>
                  <a:srgbClr val="83CD27"/>
                </a:solidFill>
              </a:rPr>
              <a:t>SDBC </a:t>
            </a:r>
          </a:p>
        </p:txBody>
      </p:sp>
    </p:spTree>
    <p:extLst>
      <p:ext uri="{BB962C8B-B14F-4D97-AF65-F5344CB8AC3E}">
        <p14:creationId xmlns:p14="http://schemas.microsoft.com/office/powerpoint/2010/main" val="12880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 nas zajmuje?</a:t>
            </a:r>
          </a:p>
          <a:p>
            <a:pPr algn="ctr"/>
            <a:endParaRPr lang="pl-PL" sz="10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SZKOLENIA DLA MENTORÓW BEZPIECZEŃSTWA CYFROWEGO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25E1DFF6-BE3F-4CC9-9B66-7FFDB25068AB}" type="slidenum">
              <a:rPr lang="pl-PL" smtClean="0"/>
              <a:pPr/>
              <a:t>14</a:t>
            </a:fld>
            <a:endParaRPr lang="pl-PL" dirty="0"/>
          </a:p>
        </p:txBody>
      </p:sp>
      <p:cxnSp>
        <p:nvCxnSpPr>
          <p:cNvPr id="7" name="Łącznik prosty 9"/>
          <p:cNvCxnSpPr/>
          <p:nvPr/>
        </p:nvCxnSpPr>
        <p:spPr>
          <a:xfrm>
            <a:off x="2915816" y="620688"/>
            <a:ext cx="3456384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1484786"/>
          <a:ext cx="8568952" cy="4248469"/>
        </p:xfrm>
        <a:graphic>
          <a:graphicData uri="http://schemas.openxmlformats.org/drawingml/2006/table">
            <a:tbl>
              <a:tblPr/>
              <a:tblGrid>
                <a:gridCol w="1333496"/>
                <a:gridCol w="1777996"/>
                <a:gridCol w="1333496"/>
                <a:gridCol w="1382887"/>
                <a:gridCol w="1333496"/>
                <a:gridCol w="1407581"/>
              </a:tblGrid>
              <a:tr h="1416157"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listopad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grudzień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smtClean="0"/>
                        <a:t>grudzień</a:t>
                      </a:r>
                    </a:p>
                    <a:p>
                      <a:pPr algn="ctr"/>
                      <a:endParaRPr lang="pl-PL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 dirty="0"/>
                        <a:t>Katowice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smtClean="0">
                          <a:solidFill>
                            <a:schemeClr val="accent1"/>
                          </a:solidFill>
                        </a:rPr>
                        <a:t>9-10.11 </a:t>
                      </a:r>
                      <a:endParaRPr lang="pl-PL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Kraków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1-2.12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Szczecin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12-13.12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/>
                        <a:t>Wrocław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1"/>
                          </a:solidFill>
                        </a:rPr>
                        <a:t>14-15.11 </a:t>
                      </a:r>
                      <a:endParaRPr lang="pl-PL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Olsztyn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2-3.12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Kielce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14-15.12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/>
                        <a:t>Katowice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17-18.11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Bydgoszcz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5-6.12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Poznań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14-15.12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/>
                        <a:t>Warszawa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17-18.11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Białystok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7-8.12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Poznań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16-17.12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/>
                        <a:t>Warszawa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23-24.11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Tarnów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accent1"/>
                          </a:solidFill>
                        </a:rPr>
                        <a:t>9-10.12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Rzeszów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16-17.12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pl-PL"/>
                        <a:t>Gdańsk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30.11-1.12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Łódź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12-13.12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Lublin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accent1"/>
                          </a:solidFill>
                        </a:rPr>
                        <a:t>19-20.12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707903" y="1111677"/>
            <a:ext cx="513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pl-PL" b="1" dirty="0" smtClean="0">
                <a:latin typeface="Candara" panose="020E0502030303020204" pitchFamily="34" charset="0"/>
              </a:rPr>
              <a:t>W 2017 roku do udziału </a:t>
            </a:r>
            <a:r>
              <a:rPr lang="pl-PL" b="1" dirty="0" smtClean="0">
                <a:latin typeface="Candara" panose="020E0502030303020204" pitchFamily="34" charset="0"/>
              </a:rPr>
              <a:t>zakwalifikujemy 355 szkół:</a:t>
            </a:r>
            <a:endParaRPr lang="pl-PL" sz="1050" b="1" dirty="0" smtClean="0">
              <a:latin typeface="Candara" panose="020E0502030303020204" pitchFamily="34" charset="0"/>
            </a:endParaRPr>
          </a:p>
          <a:p>
            <a:pPr marL="271463" indent="-271463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181 </a:t>
            </a:r>
            <a:r>
              <a:rPr lang="pl-PL" b="1" dirty="0" smtClean="0">
                <a:latin typeface="Candara" panose="020E0502030303020204" pitchFamily="34" charset="0"/>
              </a:rPr>
              <a:t>szkół podstawowych</a:t>
            </a:r>
          </a:p>
          <a:p>
            <a:pPr marL="271463" indent="-271463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94 </a:t>
            </a:r>
            <a:r>
              <a:rPr lang="pl-PL" b="1" dirty="0" smtClean="0">
                <a:latin typeface="Candara" panose="020E0502030303020204" pitchFamily="34" charset="0"/>
              </a:rPr>
              <a:t>gimnazja</a:t>
            </a:r>
          </a:p>
          <a:p>
            <a:pPr marL="271463" indent="-271463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32 </a:t>
            </a:r>
            <a:r>
              <a:rPr lang="pl-PL" b="1" dirty="0" smtClean="0">
                <a:latin typeface="Candara" panose="020E0502030303020204" pitchFamily="34" charset="0"/>
              </a:rPr>
              <a:t>licea</a:t>
            </a:r>
          </a:p>
          <a:p>
            <a:pPr marL="271463" indent="-271463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30 </a:t>
            </a:r>
            <a:r>
              <a:rPr lang="pl-PL" b="1" dirty="0" smtClean="0">
                <a:latin typeface="Candara" panose="020E0502030303020204" pitchFamily="34" charset="0"/>
              </a:rPr>
              <a:t>techników</a:t>
            </a:r>
          </a:p>
          <a:p>
            <a:pPr marL="271463" indent="-271463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18 </a:t>
            </a:r>
            <a:r>
              <a:rPr lang="pl-PL" b="1" dirty="0" smtClean="0">
                <a:latin typeface="Candara" panose="020E0502030303020204" pitchFamily="34" charset="0"/>
              </a:rPr>
              <a:t>szkół zawodowych </a:t>
            </a:r>
          </a:p>
        </p:txBody>
      </p:sp>
      <p:sp>
        <p:nvSpPr>
          <p:cNvPr id="7" name="Symbol zastępczy numeru slajdu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98FCD6-1A67-47CC-BFDF-2EDD67C4FEC7}" type="slidenum">
              <a:rPr lang="pl-PL" smtClean="0"/>
              <a:pPr/>
              <a:t>15</a:t>
            </a:fld>
            <a:endParaRPr lang="pl-PL" dirty="0"/>
          </a:p>
        </p:txBody>
      </p:sp>
      <p:grpSp>
        <p:nvGrpSpPr>
          <p:cNvPr id="14" name="Grupa 13"/>
          <p:cNvGrpSpPr/>
          <p:nvPr/>
        </p:nvGrpSpPr>
        <p:grpSpPr>
          <a:xfrm>
            <a:off x="611560" y="1124744"/>
            <a:ext cx="2520280" cy="1584176"/>
            <a:chOff x="755576" y="1268760"/>
            <a:chExt cx="2736304" cy="1944216"/>
          </a:xfrm>
        </p:grpSpPr>
        <p:sp>
          <p:nvSpPr>
            <p:cNvPr id="5" name="Elipsa 4"/>
            <p:cNvSpPr/>
            <p:nvPr/>
          </p:nvSpPr>
          <p:spPr>
            <a:xfrm>
              <a:off x="755576" y="1268760"/>
              <a:ext cx="2736304" cy="1944216"/>
            </a:xfrm>
            <a:prstGeom prst="ellipse">
              <a:avLst/>
            </a:prstGeom>
            <a:solidFill>
              <a:srgbClr val="83CD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 flipH="1">
              <a:off x="827584" y="1652607"/>
              <a:ext cx="2592287" cy="10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Miejsce dla </a:t>
              </a:r>
            </a:p>
            <a:p>
              <a:pPr algn="ctr"/>
              <a:r>
                <a:rPr lang="pl-PL" sz="26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35 szkół !</a:t>
              </a:r>
              <a:endParaRPr lang="pl-PL" sz="2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179512" y="2852936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dolnośląskie </a:t>
            </a:r>
            <a:r>
              <a:rPr lang="pl-PL" sz="1600" dirty="0" smtClean="0">
                <a:latin typeface="Candara" panose="020E0502030303020204" pitchFamily="34" charset="0"/>
              </a:rPr>
              <a:t>- 1 szkoła zawodowa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kujawsko-pomorskie </a:t>
            </a:r>
            <a:r>
              <a:rPr lang="pl-PL" sz="1600" dirty="0" smtClean="0">
                <a:latin typeface="Candara" panose="020E0502030303020204" pitchFamily="34" charset="0"/>
              </a:rPr>
              <a:t>– 1 szkoła </a:t>
            </a:r>
            <a:r>
              <a:rPr lang="pl-PL" sz="1600" dirty="0">
                <a:latin typeface="Candara" panose="020E0502030303020204" pitchFamily="34" charset="0"/>
              </a:rPr>
              <a:t>zawodowa</a:t>
            </a:r>
            <a:endParaRPr lang="pl-PL" sz="1600" b="1" dirty="0" smtClean="0">
              <a:latin typeface="Candara" panose="020E0502030303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lubelskie </a:t>
            </a:r>
            <a:r>
              <a:rPr lang="pl-PL" sz="1600" dirty="0" smtClean="0">
                <a:latin typeface="Candara" panose="020E0502030303020204" pitchFamily="34" charset="0"/>
              </a:rPr>
              <a:t>– 2 licea ogólnokształcące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lubuskie </a:t>
            </a:r>
            <a:r>
              <a:rPr lang="pl-PL" sz="1600" dirty="0" smtClean="0">
                <a:latin typeface="Candara" panose="020E0502030303020204" pitchFamily="34" charset="0"/>
              </a:rPr>
              <a:t>– 1 technikum, 1 szkoła zawodowa 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łódzkie</a:t>
            </a:r>
            <a:r>
              <a:rPr lang="pl-PL" sz="16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</a:rPr>
              <a:t>– 2 liceum, 2 technika, </a:t>
            </a:r>
            <a:r>
              <a:rPr lang="pl-PL" sz="1600" dirty="0">
                <a:latin typeface="Candara" panose="020E0502030303020204" pitchFamily="34" charset="0"/>
              </a:rPr>
              <a:t>1 szkoła </a:t>
            </a:r>
            <a:r>
              <a:rPr lang="pl-PL" sz="1600" dirty="0" smtClean="0">
                <a:latin typeface="Candara" panose="020E0502030303020204" pitchFamily="34" charset="0"/>
              </a:rPr>
              <a:t>zawodowa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Mazowieckie </a:t>
            </a:r>
            <a:r>
              <a:rPr lang="pl-PL" sz="1600" dirty="0" smtClean="0">
                <a:latin typeface="Candara" panose="020E0502030303020204" pitchFamily="34" charset="0"/>
              </a:rPr>
              <a:t>– 1 technikum, 1 liceum ogólnokształcące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opolskie</a:t>
            </a:r>
            <a:r>
              <a:rPr lang="pl-PL" sz="1600" dirty="0" smtClean="0">
                <a:latin typeface="Candara" panose="020E0502030303020204" pitchFamily="34" charset="0"/>
              </a:rPr>
              <a:t> – 1 technikum, </a:t>
            </a:r>
            <a:r>
              <a:rPr lang="pl-PL" sz="1600" dirty="0">
                <a:latin typeface="Candara" panose="020E0502030303020204" pitchFamily="34" charset="0"/>
              </a:rPr>
              <a:t>1 liceum ogólnokształcące</a:t>
            </a:r>
            <a:endParaRPr lang="pl-PL" sz="1600" dirty="0" smtClean="0">
              <a:latin typeface="Candara" panose="020E0502030303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podkarpackie</a:t>
            </a:r>
            <a:r>
              <a:rPr lang="pl-PL" sz="1600" b="1" dirty="0" smtClean="0">
                <a:latin typeface="Candara" panose="020E050203030302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</a:rPr>
              <a:t>– 8 szkół podstawowych </a:t>
            </a:r>
            <a:endParaRPr lang="pl-PL" sz="1600" b="1" dirty="0" smtClean="0">
              <a:latin typeface="Candara" panose="020E0502030303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pomorskie </a:t>
            </a:r>
            <a:r>
              <a:rPr lang="pl-PL" sz="1600" dirty="0" smtClean="0">
                <a:latin typeface="Candara" panose="020E0502030303020204" pitchFamily="34" charset="0"/>
              </a:rPr>
              <a:t>– 1 szkoła </a:t>
            </a:r>
            <a:r>
              <a:rPr lang="pl-PL" sz="1600" dirty="0">
                <a:latin typeface="Candara" panose="020E0502030303020204" pitchFamily="34" charset="0"/>
              </a:rPr>
              <a:t>zawodowa</a:t>
            </a:r>
            <a:endParaRPr lang="pl-PL" sz="1600" dirty="0" smtClean="0">
              <a:latin typeface="Candara" panose="020E0502030303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śląskie </a:t>
            </a:r>
            <a:r>
              <a:rPr lang="pl-PL" sz="1600" dirty="0" smtClean="0">
                <a:latin typeface="Candara" panose="020E0502030303020204" pitchFamily="34" charset="0"/>
              </a:rPr>
              <a:t>– 2 licea ogólnokształcące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świętokrzyskie </a:t>
            </a:r>
            <a:r>
              <a:rPr lang="pl-PL" sz="1600" dirty="0" smtClean="0">
                <a:latin typeface="Candara" panose="020E0502030303020204" pitchFamily="34" charset="0"/>
              </a:rPr>
              <a:t>– 1 liceum</a:t>
            </a:r>
            <a:r>
              <a:rPr lang="pl-PL" sz="1600" dirty="0">
                <a:latin typeface="Candara" panose="020E0502030303020204" pitchFamily="34" charset="0"/>
              </a:rPr>
              <a:t>, 1 technikum, 1 szkoła </a:t>
            </a:r>
            <a:r>
              <a:rPr lang="pl-PL" sz="1600" dirty="0" smtClean="0">
                <a:latin typeface="Candara" panose="020E0502030303020204" pitchFamily="34" charset="0"/>
              </a:rPr>
              <a:t>zawodowa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wielkopolskie </a:t>
            </a:r>
            <a:r>
              <a:rPr lang="pl-PL" sz="1600" dirty="0">
                <a:latin typeface="Candara" panose="020E0502030303020204" pitchFamily="34" charset="0"/>
              </a:rPr>
              <a:t>- 1 </a:t>
            </a:r>
            <a:r>
              <a:rPr lang="pl-PL" sz="1600" dirty="0" smtClean="0">
                <a:latin typeface="Candara" panose="020E0502030303020204" pitchFamily="34" charset="0"/>
              </a:rPr>
              <a:t>szkoła zawodowa</a:t>
            </a:r>
          </a:p>
          <a:p>
            <a:pPr marL="285750" indent="-285750">
              <a:buClr>
                <a:srgbClr val="0070C0"/>
              </a:buClr>
              <a:buFont typeface="Wingdings 3" pitchFamily="18" charset="2"/>
              <a:buChar char="}"/>
            </a:pPr>
            <a:r>
              <a:rPr lang="pl-PL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w</a:t>
            </a:r>
            <a:r>
              <a:rPr lang="pl-PL" sz="1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armińsko – mazurskie </a:t>
            </a:r>
            <a:r>
              <a:rPr lang="pl-PL" sz="1600" dirty="0" smtClean="0">
                <a:latin typeface="Candara" panose="020E0502030303020204" pitchFamily="34" charset="0"/>
              </a:rPr>
              <a:t>– 1 szkoła podstawowa, 1 szkoła zawodowa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212976"/>
            <a:ext cx="1963995" cy="20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a 14"/>
          <p:cNvGrpSpPr/>
          <p:nvPr/>
        </p:nvGrpSpPr>
        <p:grpSpPr>
          <a:xfrm>
            <a:off x="0" y="0"/>
            <a:ext cx="9144000" cy="1077218"/>
            <a:chOff x="0" y="0"/>
            <a:chExt cx="9144000" cy="1077218"/>
          </a:xfrm>
        </p:grpSpPr>
        <p:sp>
          <p:nvSpPr>
            <p:cNvPr id="11" name="pole tekstowe 10"/>
            <p:cNvSpPr txBox="1"/>
            <p:nvPr/>
          </p:nvSpPr>
          <p:spPr>
            <a:xfrm>
              <a:off x="0" y="0"/>
              <a:ext cx="914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Co przed nami w 2017 r.?</a:t>
              </a:r>
            </a:p>
            <a:p>
              <a:pPr algn="ctr"/>
              <a:endParaRPr lang="pl-PL" sz="1000" b="1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SĄ JESZCZE WAKATY I MOŻLIWOŚĆ ZGŁOSZEŃ</a:t>
              </a:r>
            </a:p>
          </p:txBody>
        </p:sp>
        <p:cxnSp>
          <p:nvCxnSpPr>
            <p:cNvPr id="12" name="Łącznik prosty 15"/>
            <p:cNvCxnSpPr/>
            <p:nvPr/>
          </p:nvCxnSpPr>
          <p:spPr>
            <a:xfrm>
              <a:off x="2843808" y="548680"/>
              <a:ext cx="3456384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rostokąt 12"/>
          <p:cNvSpPr/>
          <p:nvPr/>
        </p:nvSpPr>
        <p:spPr>
          <a:xfrm>
            <a:off x="6516216" y="5301208"/>
            <a:ext cx="262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b="1" dirty="0" smtClean="0">
                <a:latin typeface="Candara" pitchFamily="34" charset="0"/>
              </a:rPr>
              <a:t>Wejdź na:</a:t>
            </a:r>
          </a:p>
          <a:p>
            <a:pPr lvl="0" algn="ctr"/>
            <a:r>
              <a:rPr lang="pl-PL" sz="1600" b="1" dirty="0" err="1" smtClean="0">
                <a:solidFill>
                  <a:srgbClr val="83CD27"/>
                </a:solidFill>
                <a:latin typeface="Candara" pitchFamily="34" charset="0"/>
              </a:rPr>
              <a:t>www.cyfrowbezpieczni.pl</a:t>
            </a:r>
            <a:endParaRPr lang="pl-PL" sz="1600" b="1" dirty="0">
              <a:solidFill>
                <a:srgbClr val="83CD27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AutoShape 2" descr="imap://a%2Ekrawczyk%40mwi%2Epl@poczta.mwi.pl:993/fetch%3EUID%3E.INBOX.KB%3E451?part=1.2.2&amp;filename=nmhjkndngklchbg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0" cy="1077218"/>
            <a:chOff x="0" y="0"/>
            <a:chExt cx="9144000" cy="1077218"/>
          </a:xfrm>
        </p:grpSpPr>
        <p:sp>
          <p:nvSpPr>
            <p:cNvPr id="9" name="pole tekstowe 8"/>
            <p:cNvSpPr txBox="1"/>
            <p:nvPr/>
          </p:nvSpPr>
          <p:spPr>
            <a:xfrm>
              <a:off x="0" y="0"/>
              <a:ext cx="914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Co przed nami w 2017 r.?</a:t>
              </a:r>
            </a:p>
            <a:p>
              <a:pPr algn="ctr"/>
              <a:endParaRPr lang="pl-PL" sz="1050" b="1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SZKOLNA MAPA PROJEKTU</a:t>
              </a:r>
            </a:p>
          </p:txBody>
        </p:sp>
        <p:cxnSp>
          <p:nvCxnSpPr>
            <p:cNvPr id="10" name="Łącznik prosty 15"/>
            <p:cNvCxnSpPr/>
            <p:nvPr/>
          </p:nvCxnSpPr>
          <p:spPr>
            <a:xfrm>
              <a:off x="2843808" y="548680"/>
              <a:ext cx="3456384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77218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17</a:t>
            </a:fld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1557"/>
              </p:ext>
            </p:extLst>
          </p:nvPr>
        </p:nvGraphicFramePr>
        <p:xfrm>
          <a:off x="251520" y="1105616"/>
          <a:ext cx="8712968" cy="5048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76893"/>
                <a:gridCol w="1221925"/>
                <a:gridCol w="1047841"/>
                <a:gridCol w="1684020"/>
                <a:gridCol w="951837"/>
                <a:gridCol w="1007899"/>
                <a:gridCol w="822553"/>
              </a:tblGrid>
              <a:tr h="6804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Województwo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Szkoły podstawowe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Gimnazja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Licea ogólnokształcące 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Technika 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ZSZ 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  <a:latin typeface="Candara" pitchFamily="34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dolnośląskie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kujawsko-pomorskie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lubelskie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lubuskie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łódzkie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małopolskie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mazowieckie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45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opolskie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podkarpackie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podlaskie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pomorskie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śląskie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świętokrzyskie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warmińsko-mazurskie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wielkopolskie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34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Candara" pitchFamily="34" charset="0"/>
                        </a:rPr>
                        <a:t>zachodniopomorskie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Candara" pitchFamily="34" charset="0"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razem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181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94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32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30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18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355</a:t>
                      </a:r>
                      <a:endParaRPr lang="pl-PL" sz="2000" b="1" i="0" u="none" strike="noStrike" dirty="0">
                        <a:solidFill>
                          <a:schemeClr val="accent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0" y="0"/>
            <a:ext cx="9144000" cy="1077218"/>
            <a:chOff x="0" y="0"/>
            <a:chExt cx="9144000" cy="1077218"/>
          </a:xfrm>
        </p:grpSpPr>
        <p:sp>
          <p:nvSpPr>
            <p:cNvPr id="7" name="pole tekstowe 6"/>
            <p:cNvSpPr txBox="1"/>
            <p:nvPr/>
          </p:nvSpPr>
          <p:spPr>
            <a:xfrm>
              <a:off x="0" y="0"/>
              <a:ext cx="914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Co przed nami w 2017 r.?</a:t>
              </a:r>
            </a:p>
            <a:p>
              <a:pPr algn="ctr"/>
              <a:endParaRPr lang="pl-PL" sz="1050" b="1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WYKAZ SZKÓŁ OBJĘTYCH PROJEKTEM</a:t>
              </a:r>
            </a:p>
          </p:txBody>
        </p:sp>
        <p:cxnSp>
          <p:nvCxnSpPr>
            <p:cNvPr id="8" name="Łącznik prosty 15"/>
            <p:cNvCxnSpPr/>
            <p:nvPr/>
          </p:nvCxnSpPr>
          <p:spPr>
            <a:xfrm>
              <a:off x="2843808" y="476672"/>
              <a:ext cx="3456384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5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27784" y="1772816"/>
            <a:ext cx="6408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70C0"/>
              </a:buClr>
              <a:buFont typeface="Calibri" pitchFamily="34" charset="0"/>
              <a:buChar char="ⱶ"/>
            </a:pPr>
            <a:r>
              <a:rPr lang="pl-PL" b="1" dirty="0" smtClean="0">
                <a:latin typeface="Candara" panose="020E0502030303020204" pitchFamily="34" charset="0"/>
              </a:rPr>
              <a:t>zadania punktowane: </a:t>
            </a:r>
          </a:p>
          <a:p>
            <a:pPr marL="271463" indent="-271463">
              <a:buClr>
                <a:srgbClr val="0070C0"/>
              </a:buClr>
              <a:buFont typeface="Calibri" pitchFamily="34" charset="0"/>
              <a:buChar char="ⱶ"/>
            </a:pPr>
            <a:endParaRPr lang="pl-PL" b="1" dirty="0" smtClean="0">
              <a:latin typeface="Candara" panose="020E0502030303020204" pitchFamily="34" charset="0"/>
            </a:endParaRP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organizacja oryginalnych zajęć dla uczniów i spotkań z rodzicami o tematyce bezpieczeństwa cyfrowego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wdrożenie standardów </a:t>
            </a:r>
            <a:r>
              <a:rPr lang="pl-PL" dirty="0" err="1" smtClean="0">
                <a:latin typeface="Candara" panose="020E0502030303020204" pitchFamily="34" charset="0"/>
              </a:rPr>
              <a:t>cyberbezpieczeństwa</a:t>
            </a:r>
            <a:r>
              <a:rPr lang="pl-PL" dirty="0" smtClean="0">
                <a:latin typeface="Candara" panose="020E0502030303020204" pitchFamily="34" charset="0"/>
              </a:rPr>
              <a:t> w szkole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>
                <a:latin typeface="Candara" panose="020E0502030303020204" pitchFamily="34" charset="0"/>
              </a:rPr>
              <a:t>o</a:t>
            </a:r>
            <a:r>
              <a:rPr lang="pl-PL" dirty="0" smtClean="0">
                <a:latin typeface="Candara" panose="020E0502030303020204" pitchFamily="34" charset="0"/>
              </a:rPr>
              <a:t>rganizacja dodatkowego spotkania z policjantem lub ekspertem do spraw bezpieczeństwa w Internecie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działania uczniów w środowisku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ukończenie kursu e-learningowego przez nauczycieli 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>
                <a:latin typeface="Candara" panose="020E0502030303020204" pitchFamily="34" charset="0"/>
              </a:rPr>
              <a:t>z</a:t>
            </a:r>
            <a:r>
              <a:rPr lang="pl-PL" dirty="0" smtClean="0">
                <a:latin typeface="Candara" panose="020E0502030303020204" pitchFamily="34" charset="0"/>
              </a:rPr>
              <a:t>aproszenie innej szkoły do projektu Cyfrowobezpieczni.pl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>
                <a:latin typeface="Candara" panose="020E0502030303020204" pitchFamily="34" charset="0"/>
              </a:rPr>
              <a:t>o</a:t>
            </a:r>
            <a:r>
              <a:rPr lang="pl-PL" dirty="0" smtClean="0">
                <a:latin typeface="Candara" panose="020E0502030303020204" pitchFamily="34" charset="0"/>
              </a:rPr>
              <a:t>pracowanie nowych scenariuszy lekcji na temat bezpieczeństwa cyfrowego</a:t>
            </a:r>
            <a:br>
              <a:rPr lang="pl-PL" dirty="0" smtClean="0">
                <a:latin typeface="Candara" panose="020E0502030303020204" pitchFamily="34" charset="0"/>
              </a:rPr>
            </a:br>
            <a:endParaRPr lang="pl-PL" sz="1400" dirty="0" smtClean="0">
              <a:latin typeface="Candara" panose="020E0502030303020204" pitchFamily="34" charset="0"/>
            </a:endParaRPr>
          </a:p>
          <a:p>
            <a:pPr marL="271463" indent="-271463">
              <a:buClr>
                <a:srgbClr val="0070C0"/>
              </a:buClr>
              <a:buFont typeface="Calibri" pitchFamily="34" charset="0"/>
              <a:buChar char="ⱶ"/>
            </a:pPr>
            <a:r>
              <a:rPr lang="pl-PL" b="1" dirty="0" smtClean="0">
                <a:latin typeface="Candara" panose="020E0502030303020204" pitchFamily="34" charset="0"/>
              </a:rPr>
              <a:t>nagrody: </a:t>
            </a:r>
            <a:r>
              <a:rPr lang="pl-PL" dirty="0" smtClean="0">
                <a:latin typeface="Candara" panose="020E0502030303020204" pitchFamily="34" charset="0"/>
              </a:rPr>
              <a:t/>
            </a:r>
            <a:br>
              <a:rPr lang="pl-PL" dirty="0" smtClean="0">
                <a:latin typeface="Candara" panose="020E0502030303020204" pitchFamily="34" charset="0"/>
              </a:rPr>
            </a:br>
            <a:endParaRPr lang="pl-PL" dirty="0" smtClean="0">
              <a:latin typeface="Candara" panose="020E0502030303020204" pitchFamily="34" charset="0"/>
            </a:endParaRP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mobilne pracownie cyfrowe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obozy edukacyjne dla uczniów </a:t>
            </a:r>
          </a:p>
          <a:p>
            <a:pPr marL="536575" lvl="1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dirty="0" smtClean="0">
                <a:latin typeface="Candara" panose="020E0502030303020204" pitchFamily="34" charset="0"/>
              </a:rPr>
              <a:t>letnie </a:t>
            </a:r>
            <a:r>
              <a:rPr lang="pl-PL" dirty="0" err="1" smtClean="0">
                <a:latin typeface="Candara" panose="020E0502030303020204" pitchFamily="34" charset="0"/>
              </a:rPr>
              <a:t>edukampy</a:t>
            </a:r>
            <a:r>
              <a:rPr lang="pl-PL" dirty="0" smtClean="0">
                <a:latin typeface="Candara" panose="020E0502030303020204" pitchFamily="34" charset="0"/>
              </a:rPr>
              <a:t> dla nauczycieli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429309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FFC000"/>
              </a:buClr>
            </a:pPr>
            <a:r>
              <a:rPr lang="pl-PL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3 edycje konkursu pod patronatem MEN: </a:t>
            </a:r>
            <a:br>
              <a:rPr lang="pl-PL" b="1" dirty="0" smtClean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pl-PL" b="1" dirty="0" smtClean="0">
                <a:latin typeface="Candara" panose="020E0502030303020204" pitchFamily="34" charset="0"/>
              </a:rPr>
              <a:t>w 2016, 2017 i 2018 r.</a:t>
            </a:r>
          </a:p>
        </p:txBody>
      </p:sp>
      <p:pic>
        <p:nvPicPr>
          <p:cNvPr id="8" name="Obraz 7" descr="konk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2302078" cy="230432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-13449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Działania projektowe</a:t>
            </a:r>
          </a:p>
          <a:p>
            <a:pPr algn="ctr"/>
            <a:endParaRPr lang="pl-PL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OGŁOSILIŚMY KOLEJNĄ EDYCJĘ KONKURSU </a:t>
            </a:r>
          </a:p>
          <a:p>
            <a:pPr algn="ctr"/>
            <a:r>
              <a:rPr lang="pl-PL" sz="26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JESTEŚMY CYFROWOBEZPIECZNI!</a:t>
            </a:r>
          </a:p>
        </p:txBody>
      </p:sp>
      <p:cxnSp>
        <p:nvCxnSpPr>
          <p:cNvPr id="10" name="Łącznik prosty 15"/>
          <p:cNvCxnSpPr/>
          <p:nvPr/>
        </p:nvCxnSpPr>
        <p:spPr>
          <a:xfrm>
            <a:off x="2843808" y="548680"/>
            <a:ext cx="3456384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1403648" cy="140364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51720" y="1772816"/>
            <a:ext cx="72008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buClr>
                <a:srgbClr val="FFC000"/>
              </a:buClr>
            </a:pPr>
            <a:r>
              <a:rPr lang="pl-PL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Kwatera główna projektu mieści się </a:t>
            </a: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w Tarnowie </a:t>
            </a:r>
            <a:b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endParaRPr lang="pl-PL" sz="20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>
              <a:lnSpc>
                <a:spcPct val="70000"/>
              </a:lnSpc>
              <a:buClr>
                <a:srgbClr val="FFC000"/>
              </a:buClr>
            </a:pP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w Centrum Edukacji i Kreacji Cyfrowej FABRYKA PRZYSZŁOŚCI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640960" cy="30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0" y="4462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Dziękuję za uwagę!</a:t>
            </a:r>
          </a:p>
          <a:p>
            <a:pPr algn="ctr"/>
            <a:endParaRPr lang="pl-PL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MASZ PYTANIA? SKONTAKTUJ SIĘ Z NAMI!</a:t>
            </a:r>
          </a:p>
        </p:txBody>
      </p:sp>
      <p:cxnSp>
        <p:nvCxnSpPr>
          <p:cNvPr id="9" name="Łącznik prosty 15"/>
          <p:cNvCxnSpPr/>
          <p:nvPr/>
        </p:nvCxnSpPr>
        <p:spPr>
          <a:xfrm>
            <a:off x="2915816" y="620688"/>
            <a:ext cx="3456384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mapa-polski-w-excelu.png (324×3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256584" cy="5045673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103672"/>
            <a:ext cx="834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Dzień dobry!</a:t>
            </a:r>
          </a:p>
          <a:p>
            <a:pPr algn="ctr"/>
            <a:r>
              <a:rPr lang="pl-PL" sz="1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endParaRPr lang="pl-PL" sz="12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CYFROWOBEZPIECZNA MAPA POLSKI</a:t>
            </a:r>
          </a:p>
        </p:txBody>
      </p:sp>
      <p:cxnSp>
        <p:nvCxnSpPr>
          <p:cNvPr id="6" name="Łącznik prosty 13"/>
          <p:cNvCxnSpPr/>
          <p:nvPr/>
        </p:nvCxnSpPr>
        <p:spPr>
          <a:xfrm>
            <a:off x="3131840" y="692696"/>
            <a:ext cx="3153029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-3708920" y="2348880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ndara" panose="020E0502030303020204" pitchFamily="34" charset="0"/>
              </a:rPr>
              <a:t>Dolnośląskie </a:t>
            </a:r>
            <a:r>
              <a:rPr lang="pl-PL" dirty="0">
                <a:latin typeface="Candara" panose="020E0502030303020204" pitchFamily="34" charset="0"/>
              </a:rPr>
              <a:t>– 7</a:t>
            </a:r>
          </a:p>
          <a:p>
            <a:r>
              <a:rPr lang="pl-PL" dirty="0">
                <a:latin typeface="Candara" panose="020E0502030303020204" pitchFamily="34" charset="0"/>
              </a:rPr>
              <a:t>Kujawsko pomorskie – 23</a:t>
            </a:r>
          </a:p>
          <a:p>
            <a:r>
              <a:rPr lang="pl-PL" dirty="0">
                <a:latin typeface="Candara" panose="020E0502030303020204" pitchFamily="34" charset="0"/>
              </a:rPr>
              <a:t>Lubelskie – 17</a:t>
            </a:r>
          </a:p>
          <a:p>
            <a:r>
              <a:rPr lang="pl-PL" dirty="0">
                <a:latin typeface="Candara" panose="020E0502030303020204" pitchFamily="34" charset="0"/>
              </a:rPr>
              <a:t>Łódzkie – 8</a:t>
            </a:r>
          </a:p>
          <a:p>
            <a:r>
              <a:rPr lang="pl-PL" dirty="0">
                <a:latin typeface="Candara" panose="020E0502030303020204" pitchFamily="34" charset="0"/>
              </a:rPr>
              <a:t>Małopolskie – 20</a:t>
            </a:r>
          </a:p>
          <a:p>
            <a:r>
              <a:rPr lang="pl-PL" dirty="0">
                <a:latin typeface="Candara" panose="020E0502030303020204" pitchFamily="34" charset="0"/>
              </a:rPr>
              <a:t>Mazowieckie – 30</a:t>
            </a:r>
          </a:p>
          <a:p>
            <a:r>
              <a:rPr lang="pl-PL" dirty="0">
                <a:latin typeface="Candara" panose="020E0502030303020204" pitchFamily="34" charset="0"/>
              </a:rPr>
              <a:t>Opolskie – 5</a:t>
            </a:r>
          </a:p>
          <a:p>
            <a:r>
              <a:rPr lang="pl-PL" dirty="0">
                <a:latin typeface="Candara" panose="020E0502030303020204" pitchFamily="34" charset="0"/>
              </a:rPr>
              <a:t>Podkarpackie – 2</a:t>
            </a:r>
          </a:p>
          <a:p>
            <a:r>
              <a:rPr lang="pl-PL" dirty="0">
                <a:latin typeface="Candara" panose="020E0502030303020204" pitchFamily="34" charset="0"/>
              </a:rPr>
              <a:t>Podlaskie – 5</a:t>
            </a:r>
          </a:p>
          <a:p>
            <a:r>
              <a:rPr lang="pl-PL" dirty="0">
                <a:latin typeface="Candara" panose="020E0502030303020204" pitchFamily="34" charset="0"/>
              </a:rPr>
              <a:t>Pomorskie – 14</a:t>
            </a:r>
          </a:p>
          <a:p>
            <a:r>
              <a:rPr lang="pl-PL" dirty="0">
                <a:latin typeface="Candara" panose="020E0502030303020204" pitchFamily="34" charset="0"/>
              </a:rPr>
              <a:t>Śląskie – 14</a:t>
            </a:r>
          </a:p>
          <a:p>
            <a:r>
              <a:rPr lang="pl-PL" dirty="0">
                <a:latin typeface="Candara" panose="020E0502030303020204" pitchFamily="34" charset="0"/>
              </a:rPr>
              <a:t>Świętokrzyskie – 9</a:t>
            </a:r>
          </a:p>
          <a:p>
            <a:r>
              <a:rPr lang="pl-PL" dirty="0">
                <a:latin typeface="Candara" panose="020E0502030303020204" pitchFamily="34" charset="0"/>
              </a:rPr>
              <a:t>Warmińsko – mazurskie – 10</a:t>
            </a:r>
          </a:p>
          <a:p>
            <a:r>
              <a:rPr lang="pl-PL" dirty="0">
                <a:latin typeface="Candara" panose="020E0502030303020204" pitchFamily="34" charset="0"/>
              </a:rPr>
              <a:t>Wielkopolska – 19</a:t>
            </a:r>
          </a:p>
          <a:p>
            <a:r>
              <a:rPr lang="pl-PL" dirty="0">
                <a:latin typeface="Candara" panose="020E0502030303020204" pitchFamily="34" charset="0"/>
              </a:rPr>
              <a:t>Zachodniopomorskie </a:t>
            </a:r>
            <a:r>
              <a:rPr lang="pl-PL" dirty="0" smtClean="0">
                <a:latin typeface="Candara" panose="020E0502030303020204" pitchFamily="34" charset="0"/>
              </a:rPr>
              <a:t>– 15</a:t>
            </a:r>
          </a:p>
          <a:p>
            <a:endParaRPr lang="pl-PL" dirty="0">
              <a:latin typeface="Candara" panose="020E0502030303020204" pitchFamily="34" charset="0"/>
            </a:endParaRPr>
          </a:p>
          <a:p>
            <a:r>
              <a:rPr lang="pl-PL" dirty="0" smtClean="0">
                <a:latin typeface="Candara" panose="020E0502030303020204" pitchFamily="34" charset="0"/>
              </a:rPr>
              <a:t>W RAMACH 2 DNI PRAC NA KONWENCIE SPOTKA SIĘ PRZESŻŁO 250 UCZESTNIKÓW</a:t>
            </a:r>
            <a:endParaRPr lang="pl-PL" dirty="0">
              <a:latin typeface="Candara" panose="020E0502030303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1340768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prstClr val="black"/>
                </a:solidFill>
                <a:latin typeface="Candara" panose="020E0502030303020204" pitchFamily="34" charset="0"/>
              </a:rPr>
              <a:t>Uczestnicy Konwentu z poszczególnych województw</a:t>
            </a:r>
            <a:endParaRPr lang="pl-PL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73392" y="4221088"/>
            <a:ext cx="1178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Dolnośląskie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7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635896" y="2492896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Kujawsko-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pomorskie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23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012160" y="3933056"/>
            <a:ext cx="933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Lubelskie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17</a:t>
            </a:r>
            <a:endParaRPr lang="pl-PL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139952" y="3789040"/>
            <a:ext cx="1295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Łódzkie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8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47664" y="6093296"/>
            <a:ext cx="75963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W RAMACH 2 DNI PRAC NA KONWENCIE SPOTKA SIĘ </a:t>
            </a: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PONAD </a:t>
            </a: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250 UCZESTNIKÓW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644008" y="5179258"/>
            <a:ext cx="11144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Małopolskie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644008" y="2996952"/>
            <a:ext cx="1939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Mazowieckie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30</a:t>
            </a:r>
            <a:endParaRPr lang="pl-PL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587131" y="4581128"/>
            <a:ext cx="79861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Opolskie</a:t>
            </a: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5</a:t>
            </a:r>
            <a:endParaRPr lang="pl-PL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618584" y="5035242"/>
            <a:ext cx="117371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Podkarpackie </a:t>
            </a: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2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084168" y="2492896"/>
            <a:ext cx="9460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Podlaskie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5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563888" y="1628800"/>
            <a:ext cx="1029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Pomorskie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14</a:t>
            </a:r>
            <a:endParaRPr lang="pl-PL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283968" y="4653136"/>
            <a:ext cx="737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Śląskie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14</a:t>
            </a:r>
            <a:endParaRPr lang="pl-PL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900107" y="4459178"/>
            <a:ext cx="123944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Świętokrzyskie</a:t>
            </a:r>
            <a:br>
              <a:rPr lang="pl-PL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9</a:t>
            </a:r>
            <a:endParaRPr lang="pl-PL" sz="13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139952" y="1723455"/>
            <a:ext cx="27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Warmińsko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-mazurskie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10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038993" y="3235042"/>
            <a:ext cx="12779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Wielkopolskie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19</a:t>
            </a:r>
            <a:endParaRPr lang="pl-PL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547664" y="1988840"/>
            <a:ext cx="2699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Zachodnio-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pomorskie </a:t>
            </a:r>
            <a:br>
              <a:rPr lang="pl-PL" sz="1400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15</a:t>
            </a:r>
            <a:endParaRPr lang="pl-PL" sz="14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103672"/>
            <a:ext cx="834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Na początek</a:t>
            </a:r>
          </a:p>
          <a:p>
            <a:pPr algn="ctr"/>
            <a:r>
              <a:rPr lang="pl-PL" sz="1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endParaRPr lang="pl-PL" sz="12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KILKA SŁÓW O PROJEKCIE</a:t>
            </a:r>
          </a:p>
        </p:txBody>
      </p:sp>
      <p:cxnSp>
        <p:nvCxnSpPr>
          <p:cNvPr id="9" name="Łącznik prosty 13"/>
          <p:cNvCxnSpPr/>
          <p:nvPr/>
        </p:nvCxnSpPr>
        <p:spPr>
          <a:xfrm>
            <a:off x="3131840" y="692696"/>
            <a:ext cx="3153029" cy="0"/>
          </a:xfrm>
          <a:prstGeom prst="line">
            <a:avLst/>
          </a:prstGeom>
          <a:ln w="19050">
            <a:solidFill>
              <a:srgbClr val="83C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Obchody D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0888" y="3284984"/>
            <a:ext cx="3112468" cy="2074979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395536" y="1700808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ogólnopolski projekt realizowany we współpracy ze szkołami </a:t>
            </a: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od grudnia 2015 </a:t>
            </a:r>
            <a:b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do grudnia </a:t>
            </a:r>
            <a:r>
              <a:rPr lang="pl-PL" sz="2000" b="1" dirty="0" smtClean="0">
                <a:solidFill>
                  <a:srgbClr val="4F81BD"/>
                </a:solidFill>
                <a:latin typeface="Candara" panose="020E0502030303020204" pitchFamily="34" charset="0"/>
              </a:rPr>
              <a:t>2018 </a:t>
            </a: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r. </a:t>
            </a:r>
            <a:endParaRPr lang="pl-PL" sz="2400" dirty="0"/>
          </a:p>
        </p:txBody>
      </p:sp>
      <p:sp>
        <p:nvSpPr>
          <p:cNvPr id="11" name="Prostokąt 10"/>
          <p:cNvSpPr/>
          <p:nvPr/>
        </p:nvSpPr>
        <p:spPr>
          <a:xfrm>
            <a:off x="395536" y="3068960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obejmie </a:t>
            </a: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165 tys. uczniów, 220 tys. rodziców i 22 tys. nauczycieli</a:t>
            </a: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– motywując ich do działania 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395536" y="450912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F497D">
                  <a:lumMod val="60000"/>
                  <a:lumOff val="40000"/>
                </a:srgbClr>
              </a:buClr>
            </a:pPr>
            <a:r>
              <a:rPr lang="pl-PL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działania informacyjne, edukacyjne i motywujące uczniów, rodziców, nauczycieli i dyrektorów szkół do </a:t>
            </a:r>
            <a:r>
              <a:rPr lang="pl-PL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zdobycia wiedzy o </a:t>
            </a:r>
            <a:r>
              <a:rPr lang="pl-PL" sz="2000" b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cyberbezpieczeństwie</a:t>
            </a:r>
            <a:endParaRPr lang="pl-PL" sz="2000" b="1" dirty="0" smtClean="0">
              <a:solidFill>
                <a:srgbClr val="1F497D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3643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>
                <a:latin typeface="Candara" panose="020E0502030303020204" pitchFamily="34" charset="0"/>
              </a:rPr>
              <a:pPr/>
              <a:t>4</a:t>
            </a:fld>
            <a:endParaRPr lang="pl-PL">
              <a:latin typeface="Candara" panose="020E0502030303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2425759"/>
              </p:ext>
            </p:extLst>
          </p:nvPr>
        </p:nvGraphicFramePr>
        <p:xfrm>
          <a:off x="539552" y="2078240"/>
          <a:ext cx="8341462" cy="401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1821302" y="1527175"/>
            <a:ext cx="5577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pl-PL" sz="24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Start: kwiecień 2016 r. 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467544" y="78884"/>
            <a:ext cx="8341462" cy="1261884"/>
            <a:chOff x="-3492896" y="699572"/>
            <a:chExt cx="8341462" cy="1261884"/>
          </a:xfrm>
        </p:grpSpPr>
        <p:sp>
          <p:nvSpPr>
            <p:cNvPr id="8" name="pole tekstowe 7"/>
            <p:cNvSpPr txBox="1"/>
            <p:nvPr/>
          </p:nvSpPr>
          <p:spPr>
            <a:xfrm>
              <a:off x="-3492896" y="699572"/>
              <a:ext cx="834146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Pakiet korzyści dla szkół: </a:t>
              </a:r>
            </a:p>
            <a:p>
              <a:pPr algn="ctr"/>
              <a:endPara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8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DZIAŁANIA PROJEKTOWE</a:t>
              </a:r>
            </a:p>
          </p:txBody>
        </p:sp>
        <p:cxnSp>
          <p:nvCxnSpPr>
            <p:cNvPr id="9" name="Łącznik prosty 13"/>
            <p:cNvCxnSpPr/>
            <p:nvPr/>
          </p:nvCxnSpPr>
          <p:spPr>
            <a:xfrm>
              <a:off x="-900608" y="1313384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2743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2933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149080"/>
            <a:ext cx="2847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2952328" cy="1680659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5</a:t>
            </a:fld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0" y="0"/>
            <a:ext cx="2038526" cy="4015056"/>
            <a:chOff x="3541586" y="1421472"/>
            <a:chExt cx="2038526" cy="4015056"/>
          </a:xfrm>
        </p:grpSpPr>
        <p:grpSp>
          <p:nvGrpSpPr>
            <p:cNvPr id="5" name="Grupa 4"/>
            <p:cNvGrpSpPr/>
            <p:nvPr/>
          </p:nvGrpSpPr>
          <p:grpSpPr>
            <a:xfrm>
              <a:off x="3541586" y="1421472"/>
              <a:ext cx="2038526" cy="4015056"/>
              <a:chOff x="6302927" y="0"/>
              <a:chExt cx="2038526" cy="4015056"/>
            </a:xfrm>
          </p:grpSpPr>
          <p:sp>
            <p:nvSpPr>
              <p:cNvPr id="7" name="Prostokąt zaokrąglony 6"/>
              <p:cNvSpPr/>
              <p:nvPr/>
            </p:nvSpPr>
            <p:spPr>
              <a:xfrm>
                <a:off x="6302927" y="0"/>
                <a:ext cx="2038526" cy="4015056"/>
              </a:xfrm>
              <a:prstGeom prst="roundRect">
                <a:avLst>
                  <a:gd name="adj" fmla="val 10000"/>
                </a:avLst>
              </a:prstGeom>
              <a:solidFill>
                <a:srgbClr val="83CD2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6302927" y="1606022"/>
                <a:ext cx="2038526" cy="16060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1800" b="1" kern="1200" dirty="0" smtClean="0"/>
              </a:p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1000" b="1" kern="1200" dirty="0" smtClean="0"/>
              </a:p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kern="1200" dirty="0" smtClean="0">
                    <a:latin typeface="Candara" panose="020E0502030303020204" pitchFamily="34" charset="0"/>
                  </a:rPr>
                  <a:t>Materiały dla nauczycieli </a:t>
                </a:r>
                <a:r>
                  <a:rPr lang="pl-PL" sz="1800" b="1" kern="1200" dirty="0" smtClean="0">
                    <a:latin typeface="Candara" panose="020E0502030303020204" pitchFamily="34" charset="0"/>
                  </a:rPr>
                  <a:t/>
                </a:r>
                <a:br>
                  <a:rPr lang="pl-PL" sz="1800" b="1" kern="1200" dirty="0" smtClean="0">
                    <a:latin typeface="Candara" panose="020E0502030303020204" pitchFamily="34" charset="0"/>
                  </a:rPr>
                </a:br>
                <a:r>
                  <a:rPr lang="pl-PL" sz="1800" kern="1200" dirty="0" smtClean="0">
                    <a:latin typeface="Candara" panose="020E0502030303020204" pitchFamily="34" charset="0"/>
                  </a:rPr>
                  <a:t>– 24 scenariusze lekcji i spotkań </a:t>
                </a:r>
                <a:br>
                  <a:rPr lang="pl-PL" sz="1800" kern="1200" dirty="0" smtClean="0">
                    <a:latin typeface="Candara" panose="020E0502030303020204" pitchFamily="34" charset="0"/>
                  </a:rPr>
                </a:br>
                <a:r>
                  <a:rPr lang="pl-PL" sz="1800" kern="1200" dirty="0" smtClean="0">
                    <a:latin typeface="Candara" panose="020E0502030303020204" pitchFamily="34" charset="0"/>
                  </a:rPr>
                  <a:t>z rodzicami, </a:t>
                </a:r>
                <a:br>
                  <a:rPr lang="pl-PL" sz="1800" kern="1200" dirty="0" smtClean="0">
                    <a:latin typeface="Candara" panose="020E0502030303020204" pitchFamily="34" charset="0"/>
                  </a:rPr>
                </a:br>
                <a:r>
                  <a:rPr lang="pl-PL" sz="1800" kern="1200" dirty="0" smtClean="0">
                    <a:latin typeface="Candara" panose="020E0502030303020204" pitchFamily="34" charset="0"/>
                  </a:rPr>
                  <a:t>broszury, gry </a:t>
                </a:r>
                <a:r>
                  <a:rPr lang="pl-PL" sz="1800" kern="1200" dirty="0" err="1" smtClean="0">
                    <a:latin typeface="Candara" panose="020E0502030303020204" pitchFamily="34" charset="0"/>
                  </a:rPr>
                  <a:t>online</a:t>
                </a:r>
                <a:r>
                  <a:rPr lang="pl-PL" sz="1800" kern="1200" dirty="0" smtClean="0">
                    <a:latin typeface="Candara" panose="020E0502030303020204" pitchFamily="34" charset="0"/>
                  </a:rPr>
                  <a:t>, infografika, filmy </a:t>
                </a:r>
                <a:endParaRPr lang="pl-PL" sz="1800" kern="1200" dirty="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6" name="Elipsa 5"/>
            <p:cNvSpPr/>
            <p:nvPr/>
          </p:nvSpPr>
          <p:spPr>
            <a:xfrm>
              <a:off x="3901557" y="1662375"/>
              <a:ext cx="1337013" cy="1337013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upa 13"/>
          <p:cNvGrpSpPr/>
          <p:nvPr/>
        </p:nvGrpSpPr>
        <p:grpSpPr>
          <a:xfrm>
            <a:off x="539552" y="44624"/>
            <a:ext cx="8341462" cy="1154162"/>
            <a:chOff x="539552" y="140439"/>
            <a:chExt cx="8341462" cy="115416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39552" y="140439"/>
              <a:ext cx="834146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Pilotaż i testy </a:t>
              </a:r>
            </a:p>
            <a:p>
              <a:pPr algn="ctr"/>
              <a:endParaRPr lang="pl-PL" sz="90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8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PRODUKTY PROJEKTU</a:t>
              </a:r>
            </a:p>
          </p:txBody>
        </p:sp>
        <p:cxnSp>
          <p:nvCxnSpPr>
            <p:cNvPr id="12" name="Łącznik prosty 13"/>
            <p:cNvCxnSpPr/>
            <p:nvPr/>
          </p:nvCxnSpPr>
          <p:spPr>
            <a:xfrm>
              <a:off x="3203848" y="716503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0688"/>
            <a:ext cx="1621536" cy="2313432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175448" y="141277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Candara" panose="020E0502030303020204" pitchFamily="34" charset="0"/>
              </a:rPr>
              <a:t>24 SCENARIUSZE LEKCJI</a:t>
            </a:r>
            <a:endParaRPr lang="pl-PL" sz="2400" u="sng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498601"/>
            <a:ext cx="2667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627784" y="3861048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Candara" panose="020E0502030303020204" pitchFamily="34" charset="0"/>
              </a:rPr>
              <a:t>26 FILMÓW </a:t>
            </a:r>
            <a:br>
              <a:rPr lang="pl-PL" sz="2000" b="1" u="sng" dirty="0" smtClean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pl-PL" sz="2000" b="1" u="sng" dirty="0" smtClean="0">
                <a:solidFill>
                  <a:prstClr val="black"/>
                </a:solidFill>
                <a:latin typeface="Candara" panose="020E0502030303020204" pitchFamily="34" charset="0"/>
              </a:rPr>
              <a:t>INSTRUKTAŻOWYCH</a:t>
            </a:r>
            <a:endParaRPr lang="pl-PL" sz="2400" u="sng" dirty="0"/>
          </a:p>
        </p:txBody>
      </p:sp>
      <p:sp>
        <p:nvSpPr>
          <p:cNvPr id="25" name="Prostokąt 24"/>
          <p:cNvSpPr/>
          <p:nvPr/>
        </p:nvSpPr>
        <p:spPr>
          <a:xfrm>
            <a:off x="7164288" y="4005064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 smtClean="0">
                <a:solidFill>
                  <a:prstClr val="black"/>
                </a:solidFill>
                <a:latin typeface="Candara" panose="020E0502030303020204" pitchFamily="34" charset="0"/>
              </a:rPr>
              <a:t>2 BROSZURY</a:t>
            </a:r>
            <a:endParaRPr lang="pl-PL" sz="2400" u="sng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1488" y="4615433"/>
            <a:ext cx="1772512" cy="22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645024"/>
            <a:ext cx="1747362" cy="24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1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5" name="Grupa 13"/>
          <p:cNvGrpSpPr/>
          <p:nvPr/>
        </p:nvGrpSpPr>
        <p:grpSpPr>
          <a:xfrm>
            <a:off x="0" y="140439"/>
            <a:ext cx="9144000" cy="1261884"/>
            <a:chOff x="0" y="140439"/>
            <a:chExt cx="8881014" cy="1261884"/>
          </a:xfrm>
        </p:grpSpPr>
        <p:sp>
          <p:nvSpPr>
            <p:cNvPr id="11" name="pole tekstowe 10"/>
            <p:cNvSpPr txBox="1"/>
            <p:nvPr/>
          </p:nvSpPr>
          <p:spPr>
            <a:xfrm>
              <a:off x="0" y="140439"/>
              <a:ext cx="8881014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Kurs </a:t>
              </a:r>
              <a:r>
                <a:rPr lang="pl-PL" sz="3200" dirty="0" err="1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e-learningowy</a:t>
              </a:r>
              <a:endParaRPr lang="pl-PL" sz="320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14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 </a:t>
              </a:r>
            </a:p>
            <a:p>
              <a:pPr algn="ctr"/>
              <a:r>
                <a:rPr lang="pl-PL" sz="28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JAK ZAPEWNIĆ UCZNIOWI BEZPIECZEŃSTWO W SIECI?</a:t>
              </a:r>
            </a:p>
          </p:txBody>
        </p:sp>
        <p:cxnSp>
          <p:nvCxnSpPr>
            <p:cNvPr id="12" name="Łącznik prosty 13"/>
            <p:cNvCxnSpPr/>
            <p:nvPr/>
          </p:nvCxnSpPr>
          <p:spPr>
            <a:xfrm>
              <a:off x="2831956" y="764704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851920" cy="216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68770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1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7</a:t>
            </a:fld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0" y="188640"/>
            <a:ext cx="8881014" cy="1231106"/>
            <a:chOff x="539552" y="140439"/>
            <a:chExt cx="8341462" cy="1231106"/>
          </a:xfrm>
        </p:grpSpPr>
        <p:sp>
          <p:nvSpPr>
            <p:cNvPr id="7" name="pole tekstowe 6"/>
            <p:cNvSpPr txBox="1"/>
            <p:nvPr/>
          </p:nvSpPr>
          <p:spPr>
            <a:xfrm>
              <a:off x="539552" y="140439"/>
              <a:ext cx="834146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Edukacyjna Platforma Edukacyjna</a:t>
              </a:r>
            </a:p>
            <a:p>
              <a:pPr algn="ctr"/>
              <a:endParaRPr lang="pl-PL" sz="140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NARZĘDZIE KOMUNIKACJI I BAZA WIEDZY</a:t>
              </a:r>
            </a:p>
          </p:txBody>
        </p:sp>
        <p:cxnSp>
          <p:nvCxnSpPr>
            <p:cNvPr id="8" name="Łącznik prosty 13"/>
            <p:cNvCxnSpPr/>
            <p:nvPr/>
          </p:nvCxnSpPr>
          <p:spPr>
            <a:xfrm>
              <a:off x="3142956" y="788511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" y="1556792"/>
            <a:ext cx="8808557" cy="44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8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39552" y="140439"/>
            <a:ext cx="8341462" cy="1477328"/>
            <a:chOff x="539552" y="140439"/>
            <a:chExt cx="8341462" cy="1477328"/>
          </a:xfrm>
        </p:grpSpPr>
        <p:sp>
          <p:nvSpPr>
            <p:cNvPr id="6" name="pole tekstowe 5"/>
            <p:cNvSpPr txBox="1"/>
            <p:nvPr/>
          </p:nvSpPr>
          <p:spPr>
            <a:xfrm>
              <a:off x="539552" y="140439"/>
              <a:ext cx="83414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Konkurs Jesteśmy </a:t>
              </a:r>
              <a:r>
                <a:rPr lang="pl-PL" sz="2600" dirty="0" err="1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Cyfrowobezpieczni</a:t>
              </a:r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!</a:t>
              </a:r>
            </a:p>
            <a:p>
              <a:pPr algn="ctr"/>
              <a:endParaRPr lang="pl-PL" sz="105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EDUKAMP DLA NAUCZYCIELI </a:t>
              </a:r>
              <a:b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</a:br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- </a:t>
              </a:r>
              <a:r>
                <a:rPr lang="pl-PL" sz="2600" b="1" dirty="0">
                  <a:solidFill>
                    <a:srgbClr val="0070C0"/>
                  </a:solidFill>
                  <a:latin typeface="Candara" panose="020E0502030303020204" pitchFamily="34" charset="0"/>
                </a:rPr>
                <a:t>koncentracja na metodach aktywizujących ucznia</a:t>
              </a:r>
            </a:p>
          </p:txBody>
        </p:sp>
        <p:cxnSp>
          <p:nvCxnSpPr>
            <p:cNvPr id="7" name="Łącznik prosty 13"/>
            <p:cNvCxnSpPr/>
            <p:nvPr/>
          </p:nvCxnSpPr>
          <p:spPr>
            <a:xfrm>
              <a:off x="3147163" y="648072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utoShape 2" descr="imap://a%2Ekrawczyk%40mwi%2Epl@poczta.mwi.pl:993/fetch%3EUID%3E.INBOX%3E312970?part=1.2&amp;type=image/jpeg&amp;filename=eduka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4" descr="imap://a%2Ekrawczyk%40mwi%2Epl@poczta.mwi.pl:993/fetch%3EUID%3E.INBOX%3E312970?part=1.2&amp;type=image/jpeg&amp;filename=edukam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3" name="Picture 5" descr="C:\Users\Dell\Desktop\edukam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276064" cy="43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98155" y="1700808"/>
            <a:ext cx="49219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sz="1700" b="1" dirty="0" smtClean="0">
                <a:latin typeface="Candara" pitchFamily="34" charset="0"/>
              </a:rPr>
              <a:t>Narzędziownia dydaktyki cyfrowej </a:t>
            </a:r>
            <a:r>
              <a:rPr lang="pl-PL" sz="1700" dirty="0" smtClean="0">
                <a:latin typeface="Candara" pitchFamily="34" charset="0"/>
              </a:rPr>
              <a:t>– </a:t>
            </a:r>
            <a:r>
              <a:rPr lang="pl-PL" sz="1700" dirty="0">
                <a:latin typeface="Candara" pitchFamily="34" charset="0"/>
              </a:rPr>
              <a:t> </a:t>
            </a:r>
            <a:r>
              <a:rPr lang="pl-PL" sz="1700" dirty="0" smtClean="0">
                <a:latin typeface="Candara" pitchFamily="34" charset="0"/>
              </a:rPr>
              <a:t>prezentacja </a:t>
            </a:r>
            <a:r>
              <a:rPr lang="pl-PL" sz="1700" dirty="0">
                <a:latin typeface="Candara" pitchFamily="34" charset="0"/>
              </a:rPr>
              <a:t>cyfrowych narzędzi i aplikacji edukacyjnych. </a:t>
            </a:r>
            <a:endParaRPr lang="pl-PL" sz="1700" dirty="0" smtClean="0">
              <a:latin typeface="Candara" pitchFamily="34" charset="0"/>
            </a:endParaRPr>
          </a:p>
          <a:p>
            <a:pPr marL="285750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sz="1700" b="1" dirty="0" smtClean="0">
                <a:latin typeface="Candara" pitchFamily="34" charset="0"/>
              </a:rPr>
              <a:t>Zagrożenia w środowisku cyfrowym – </a:t>
            </a:r>
            <a:r>
              <a:rPr lang="pl-PL" sz="1700" dirty="0" smtClean="0">
                <a:latin typeface="Candara" pitchFamily="34" charset="0"/>
              </a:rPr>
              <a:t>systematyczny przegląd zagrożeń </a:t>
            </a:r>
            <a:r>
              <a:rPr lang="pl-PL" sz="1700" dirty="0">
                <a:latin typeface="Candara" pitchFamily="34" charset="0"/>
              </a:rPr>
              <a:t>dla uczniów </a:t>
            </a:r>
            <a:r>
              <a:rPr lang="pl-PL" sz="1700" dirty="0" smtClean="0">
                <a:latin typeface="Candara" pitchFamily="34" charset="0"/>
              </a:rPr>
              <a:t/>
            </a:r>
            <a:br>
              <a:rPr lang="pl-PL" sz="1700" dirty="0" smtClean="0">
                <a:latin typeface="Candara" pitchFamily="34" charset="0"/>
              </a:rPr>
            </a:br>
            <a:r>
              <a:rPr lang="pl-PL" sz="1700" dirty="0" smtClean="0">
                <a:latin typeface="Candara" pitchFamily="34" charset="0"/>
              </a:rPr>
              <a:t>i </a:t>
            </a:r>
            <a:r>
              <a:rPr lang="pl-PL" sz="1700" dirty="0">
                <a:latin typeface="Candara" pitchFamily="34" charset="0"/>
              </a:rPr>
              <a:t>nauczycieli korzystających </a:t>
            </a:r>
            <a:r>
              <a:rPr lang="pl-PL" sz="1700" dirty="0" smtClean="0">
                <a:latin typeface="Candara" pitchFamily="34" charset="0"/>
              </a:rPr>
              <a:t>ze </a:t>
            </a:r>
            <a:r>
              <a:rPr lang="pl-PL" sz="1700" dirty="0">
                <a:latin typeface="Candara" pitchFamily="34" charset="0"/>
              </a:rPr>
              <a:t>środowiska cyfrowego </a:t>
            </a:r>
            <a:endParaRPr lang="pl-PL" sz="1700" b="1" dirty="0">
              <a:latin typeface="Candara" pitchFamily="34" charset="0"/>
            </a:endParaRPr>
          </a:p>
          <a:p>
            <a:pPr marL="285750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sz="1700" b="1" dirty="0" smtClean="0">
                <a:latin typeface="Candara" pitchFamily="34" charset="0"/>
              </a:rPr>
              <a:t>Szkoła cyfrowo sensowna </a:t>
            </a:r>
            <a:r>
              <a:rPr lang="pl-PL" sz="1700" dirty="0" smtClean="0">
                <a:latin typeface="Candara" pitchFamily="34" charset="0"/>
              </a:rPr>
              <a:t>- wspólna praca uczestników </a:t>
            </a:r>
            <a:r>
              <a:rPr lang="pl-PL" sz="1700" dirty="0" err="1" smtClean="0">
                <a:latin typeface="Candara" pitchFamily="34" charset="0"/>
              </a:rPr>
              <a:t>Edukampu</a:t>
            </a:r>
            <a:r>
              <a:rPr lang="pl-PL" sz="1700" dirty="0" smtClean="0">
                <a:latin typeface="Candara" pitchFamily="34" charset="0"/>
              </a:rPr>
              <a:t> i trenerów nad wypracowaniem pomysłów na działania mądrze „</a:t>
            </a:r>
            <a:r>
              <a:rPr lang="pl-PL" sz="1700" dirty="0" err="1" smtClean="0">
                <a:latin typeface="Candara" pitchFamily="34" charset="0"/>
              </a:rPr>
              <a:t>cyfryzujące</a:t>
            </a:r>
            <a:r>
              <a:rPr lang="pl-PL" sz="1700" dirty="0" smtClean="0">
                <a:latin typeface="Candara" pitchFamily="34" charset="0"/>
              </a:rPr>
              <a:t>” szkołę.</a:t>
            </a:r>
          </a:p>
          <a:p>
            <a:pPr marL="285750" indent="-285750">
              <a:buClr>
                <a:srgbClr val="83CD27"/>
              </a:buClr>
              <a:buFont typeface="Wingdings 3" pitchFamily="18" charset="2"/>
              <a:buChar char="}"/>
            </a:pPr>
            <a:r>
              <a:rPr lang="pl-PL" sz="1700" b="1" dirty="0" smtClean="0">
                <a:latin typeface="Candara" pitchFamily="34" charset="0"/>
              </a:rPr>
              <a:t>Pracownia dydaktyki cyfrowej </a:t>
            </a:r>
            <a:r>
              <a:rPr lang="pl-PL" sz="1700" dirty="0" smtClean="0">
                <a:latin typeface="Candara" pitchFamily="34" charset="0"/>
              </a:rPr>
              <a:t>– nowe rozwiązania z zakresu dydaktyki cyfrowej </a:t>
            </a:r>
            <a:br>
              <a:rPr lang="pl-PL" sz="1700" dirty="0" smtClean="0">
                <a:latin typeface="Candara" pitchFamily="34" charset="0"/>
              </a:rPr>
            </a:br>
            <a:r>
              <a:rPr lang="pl-PL" sz="1700" dirty="0" smtClean="0">
                <a:latin typeface="Candara" pitchFamily="34" charset="0"/>
              </a:rPr>
              <a:t>i omówienie ich wykorzystania w praktyce:  tworzenie materiałów edukacyjnych, narzędzi do robienia testów i sprawdzianów oraz platform do komunikacji z klasą. </a:t>
            </a:r>
            <a:endParaRPr lang="pl-PL" sz="17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85394"/>
            <a:ext cx="2520280" cy="18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s://scontent-cdg2-1.xx.fbcdn.net/v/t1.0-9/14590461_1158640304173774_8441010675547012405_n.jpg?oh=687be8d0dd94354117b2b81ebe4d5e78&amp;oe=589249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91" y="1484784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DFF6-BE3F-4CC9-9B66-7FFDB25068AB}" type="slidenum">
              <a:rPr lang="pl-PL" smtClean="0"/>
              <a:pPr/>
              <a:t>9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39552" y="116632"/>
            <a:ext cx="8341462" cy="1031051"/>
            <a:chOff x="539552" y="116632"/>
            <a:chExt cx="8341462" cy="1031051"/>
          </a:xfrm>
        </p:grpSpPr>
        <p:sp>
          <p:nvSpPr>
            <p:cNvPr id="6" name="pole tekstowe 5"/>
            <p:cNvSpPr txBox="1"/>
            <p:nvPr/>
          </p:nvSpPr>
          <p:spPr>
            <a:xfrm>
              <a:off x="539552" y="116632"/>
              <a:ext cx="8341462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Konkurs Jesteśmy </a:t>
              </a:r>
              <a:r>
                <a:rPr lang="pl-PL" sz="2600" dirty="0" err="1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Cyfrowobezpieczni</a:t>
              </a:r>
              <a:r>
                <a:rPr lang="pl-PL" sz="2600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!</a:t>
              </a:r>
            </a:p>
            <a:p>
              <a:pPr algn="ctr"/>
              <a:endParaRPr lang="pl-PL" sz="800" dirty="0" smtClean="0">
                <a:solidFill>
                  <a:srgbClr val="0070C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pl-PL" sz="2600" b="1" dirty="0" smtClean="0">
                  <a:solidFill>
                    <a:srgbClr val="0070C0"/>
                  </a:solidFill>
                  <a:latin typeface="Candara" panose="020E0502030303020204" pitchFamily="34" charset="0"/>
                </a:rPr>
                <a:t>OBOZY EDUKACYJNE DLA UCZNIÓW</a:t>
              </a:r>
            </a:p>
          </p:txBody>
        </p:sp>
        <p:cxnSp>
          <p:nvCxnSpPr>
            <p:cNvPr id="7" name="Łącznik prosty 13"/>
            <p:cNvCxnSpPr/>
            <p:nvPr/>
          </p:nvCxnSpPr>
          <p:spPr>
            <a:xfrm>
              <a:off x="3147163" y="648072"/>
              <a:ext cx="3153029" cy="0"/>
            </a:xfrm>
            <a:prstGeom prst="line">
              <a:avLst/>
            </a:prstGeom>
            <a:ln w="19050">
              <a:solidFill>
                <a:srgbClr val="83C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Dell\Desktop\IMG_8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/>
        </p:nvGraphicFramePr>
        <p:xfrm>
          <a:off x="1259632" y="1700808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131840" y="470539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W listopadzie czekamy jeszcze na:</a:t>
            </a:r>
            <a:endParaRPr lang="pl-PL" sz="1400" b="1" dirty="0">
              <a:solidFill>
                <a:schemeClr val="tx2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419872" y="32129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W październiku odbyły się w Tarnowie 3 obozy</a:t>
            </a:r>
            <a:endParaRPr lang="pl-PL" sz="1400" b="1" dirty="0">
              <a:solidFill>
                <a:schemeClr val="tx2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2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864</Words>
  <Application>Microsoft Office PowerPoint</Application>
  <PresentationFormat>Pokaz na ekranie (4:3)</PresentationFormat>
  <Paragraphs>392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Wingdings</vt:lpstr>
      <vt:lpstr>Wingdings 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Aneta</dc:creator>
  <cp:lastModifiedBy>Fabryka Przyszłości 22</cp:lastModifiedBy>
  <cp:revision>162</cp:revision>
  <dcterms:created xsi:type="dcterms:W3CDTF">2016-10-05T07:20:13Z</dcterms:created>
  <dcterms:modified xsi:type="dcterms:W3CDTF">2016-11-08T08:52:53Z</dcterms:modified>
</cp:coreProperties>
</file>