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6" r:id="rId1"/>
  </p:sldMasterIdLst>
  <p:notesMasterIdLst>
    <p:notesMasterId r:id="rId32"/>
  </p:notesMasterIdLst>
  <p:handoutMasterIdLst>
    <p:handoutMasterId r:id="rId33"/>
  </p:handoutMasterIdLst>
  <p:sldIdLst>
    <p:sldId id="434" r:id="rId2"/>
    <p:sldId id="813" r:id="rId3"/>
    <p:sldId id="815" r:id="rId4"/>
    <p:sldId id="803" r:id="rId5"/>
    <p:sldId id="802" r:id="rId6"/>
    <p:sldId id="801" r:id="rId7"/>
    <p:sldId id="817" r:id="rId8"/>
    <p:sldId id="559" r:id="rId9"/>
    <p:sldId id="825" r:id="rId10"/>
    <p:sldId id="829" r:id="rId11"/>
    <p:sldId id="832" r:id="rId12"/>
    <p:sldId id="841" r:id="rId13"/>
    <p:sldId id="843" r:id="rId14"/>
    <p:sldId id="837" r:id="rId15"/>
    <p:sldId id="872" r:id="rId16"/>
    <p:sldId id="704" r:id="rId17"/>
    <p:sldId id="846" r:id="rId18"/>
    <p:sldId id="847" r:id="rId19"/>
    <p:sldId id="848" r:id="rId20"/>
    <p:sldId id="853" r:id="rId21"/>
    <p:sldId id="854" r:id="rId22"/>
    <p:sldId id="861" r:id="rId23"/>
    <p:sldId id="862" r:id="rId24"/>
    <p:sldId id="865" r:id="rId25"/>
    <p:sldId id="866" r:id="rId26"/>
    <p:sldId id="867" r:id="rId27"/>
    <p:sldId id="868" r:id="rId28"/>
    <p:sldId id="864" r:id="rId29"/>
    <p:sldId id="871" r:id="rId30"/>
    <p:sldId id="472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9E8"/>
    <a:srgbClr val="0F6FC6"/>
    <a:srgbClr val="CBEAC0"/>
    <a:srgbClr val="008000"/>
    <a:srgbClr val="000080"/>
    <a:srgbClr val="365BB0"/>
    <a:srgbClr val="996633"/>
    <a:srgbClr val="CC9900"/>
    <a:srgbClr val="FFFF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9429" autoAdjust="0"/>
  </p:normalViewPr>
  <p:slideViewPr>
    <p:cSldViewPr>
      <p:cViewPr varScale="1">
        <p:scale>
          <a:sx n="85" d="100"/>
          <a:sy n="85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A13A67FC-2A43-446A-AADD-B2936754A68E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34F8BDA-3EE9-478D-97D7-46F0F5C10EC4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  <a:endParaRPr lang="pl-PL" sz="2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ScaleX="82937" custScaleY="80272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ScaleX="85805" custScaleY="88739" custRadScaleRad="108510" custRadScaleInc="-30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96864" custScaleY="107411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87519" custScaleY="102881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4" presStyleCnt="5" custScaleX="94227" custScaleY="899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5BBA6F1F-0534-4562-9FA3-C414F7E09C5D}" type="presOf" srcId="{7B62E06D-6A30-4AF8-AFA4-744EEEC43E5B}" destId="{4379B529-96F1-444B-B234-05DFBA23F706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6D42D5BF-30F6-45F6-8515-9043881F3AE8}" type="presOf" srcId="{84B212BE-2C61-4B44-9992-B12BF7D2EFF7}" destId="{BCFAEB2A-9550-4FAE-8D3B-0FF7A03684DD}" srcOrd="0" destOrd="0" presId="urn:microsoft.com/office/officeart/2005/8/layout/radial4"/>
    <dgm:cxn modelId="{D0E65C41-1E55-4EE1-BB5F-83A47B0D2965}" type="presOf" srcId="{27AB392F-DF73-45EE-8937-173114C8EAAC}" destId="{CA5D7887-DB74-4E84-9F82-990878140385}" srcOrd="0" destOrd="0" presId="urn:microsoft.com/office/officeart/2005/8/layout/radial4"/>
    <dgm:cxn modelId="{0953814A-8E65-41A5-8453-7BC858F666FB}" type="presOf" srcId="{8A05E583-458E-4B21-87FA-276570E80B31}" destId="{CA95E473-A54B-4007-A514-6B18EC27B758}" srcOrd="0" destOrd="0" presId="urn:microsoft.com/office/officeart/2005/8/layout/radial4"/>
    <dgm:cxn modelId="{F2054DC5-77E6-401E-81B0-D752A91035EC}" type="presOf" srcId="{52F9A74A-E4D9-49D2-9482-98A08CDF402B}" destId="{C010EDFC-21F7-4CAE-AFEF-45541F4D85D2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63059ECE-9965-4021-893E-C55FAEC62D36}" type="presOf" srcId="{17598AE8-676C-4375-B5CD-037C17D8BD46}" destId="{29C843CF-C9B9-4373-9960-1DD079F44055}" srcOrd="0" destOrd="0" presId="urn:microsoft.com/office/officeart/2005/8/layout/radial4"/>
    <dgm:cxn modelId="{78FCD551-B100-43D1-85B3-E853CF4C9578}" srcId="{BA089007-EC59-4AAD-9325-807F6EF0B5DF}" destId="{45CE203B-DAD3-49BB-A645-AB30AA7C409D}" srcOrd="4" destOrd="0" parTransId="{7B62E06D-6A30-4AF8-AFA4-744EEEC43E5B}" sibTransId="{CA08E121-8BB0-4485-9A6D-097FEF8E4050}"/>
    <dgm:cxn modelId="{AF1ADC54-9E3B-4EFB-BAFB-55AB42420C43}" type="presOf" srcId="{D5087CF1-D9D2-4CB7-819E-B44744B8596D}" destId="{C57E9806-8FFB-4FB2-B844-EBDDA15BB33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E575D335-EF28-49C4-A506-9EBF952132DD}" type="presOf" srcId="{CCD3BB8E-EA22-4366-ACB0-0BCD5E4B9549}" destId="{7EB1EA16-BACB-457B-A793-9CB6CD64AF39}" srcOrd="0" destOrd="0" presId="urn:microsoft.com/office/officeart/2005/8/layout/radial4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0339039F-69FF-4A4C-8E9D-1B056F64E244}" type="presOf" srcId="{559B53A7-0DD2-4E34-8C73-BD154A73A8D6}" destId="{CE56C9EE-5DA2-4B9F-B21A-22D96508A318}" srcOrd="0" destOrd="0" presId="urn:microsoft.com/office/officeart/2005/8/layout/radial4"/>
    <dgm:cxn modelId="{1189FB4E-638C-4B2C-9DCF-A454FA9549A6}" type="presOf" srcId="{BA089007-EC59-4AAD-9325-807F6EF0B5DF}" destId="{663C89D2-9743-410F-A21B-C5EC932504B1}" srcOrd="0" destOrd="0" presId="urn:microsoft.com/office/officeart/2005/8/layout/radial4"/>
    <dgm:cxn modelId="{741EF570-C40A-40E9-AFF7-37DB8AEAA82F}" type="presOf" srcId="{BF07CAA2-08AD-4D06-98DD-2C5C02F59A6B}" destId="{7F325C11-D74C-46A8-AC4D-D38871C1D7D7}" srcOrd="0" destOrd="0" presId="urn:microsoft.com/office/officeart/2005/8/layout/radial4"/>
    <dgm:cxn modelId="{9D6B6B95-5287-49CB-8B79-C2CF736B9849}" type="presOf" srcId="{45CE203B-DAD3-49BB-A645-AB30AA7C409D}" destId="{F3E53D9E-106F-4C2A-B183-DCCFE12CDEF0}" srcOrd="0" destOrd="0" presId="urn:microsoft.com/office/officeart/2005/8/layout/radial4"/>
    <dgm:cxn modelId="{65BF1413-F4E9-4D6C-9BC8-03D7B206657A}" type="presParOf" srcId="{CA5D7887-DB74-4E84-9F82-990878140385}" destId="{663C89D2-9743-410F-A21B-C5EC932504B1}" srcOrd="0" destOrd="0" presId="urn:microsoft.com/office/officeart/2005/8/layout/radial4"/>
    <dgm:cxn modelId="{38D927FF-4E90-4B46-AA02-24AC82F513AC}" type="presParOf" srcId="{CA5D7887-DB74-4E84-9F82-990878140385}" destId="{C010EDFC-21F7-4CAE-AFEF-45541F4D85D2}" srcOrd="1" destOrd="0" presId="urn:microsoft.com/office/officeart/2005/8/layout/radial4"/>
    <dgm:cxn modelId="{A8DCD11D-8A3B-4262-B60E-6A89971F2126}" type="presParOf" srcId="{CA5D7887-DB74-4E84-9F82-990878140385}" destId="{29C843CF-C9B9-4373-9960-1DD079F44055}" srcOrd="2" destOrd="0" presId="urn:microsoft.com/office/officeart/2005/8/layout/radial4"/>
    <dgm:cxn modelId="{B56E3829-DD42-434F-A60E-7E1C8527307C}" type="presParOf" srcId="{CA5D7887-DB74-4E84-9F82-990878140385}" destId="{BCFAEB2A-9550-4FAE-8D3B-0FF7A03684DD}" srcOrd="3" destOrd="0" presId="urn:microsoft.com/office/officeart/2005/8/layout/radial4"/>
    <dgm:cxn modelId="{5DF39354-D916-4730-B7F8-534CE4A9CAF8}" type="presParOf" srcId="{CA5D7887-DB74-4E84-9F82-990878140385}" destId="{CA95E473-A54B-4007-A514-6B18EC27B758}" srcOrd="4" destOrd="0" presId="urn:microsoft.com/office/officeart/2005/8/layout/radial4"/>
    <dgm:cxn modelId="{466F5FAD-7DCA-4899-964E-A46D2785984B}" type="presParOf" srcId="{CA5D7887-DB74-4E84-9F82-990878140385}" destId="{7EB1EA16-BACB-457B-A793-9CB6CD64AF39}" srcOrd="5" destOrd="0" presId="urn:microsoft.com/office/officeart/2005/8/layout/radial4"/>
    <dgm:cxn modelId="{64640828-4DDE-4985-93A1-58F40F7B32CF}" type="presParOf" srcId="{CA5D7887-DB74-4E84-9F82-990878140385}" destId="{C57E9806-8FFB-4FB2-B844-EBDDA15BB331}" srcOrd="6" destOrd="0" presId="urn:microsoft.com/office/officeart/2005/8/layout/radial4"/>
    <dgm:cxn modelId="{D444508A-1524-4A2D-8C4F-1DA75FB717F5}" type="presParOf" srcId="{CA5D7887-DB74-4E84-9F82-990878140385}" destId="{CE56C9EE-5DA2-4B9F-B21A-22D96508A318}" srcOrd="7" destOrd="0" presId="urn:microsoft.com/office/officeart/2005/8/layout/radial4"/>
    <dgm:cxn modelId="{D7CB9A8C-9B7A-4F85-A727-04BC8172EBDD}" type="presParOf" srcId="{CA5D7887-DB74-4E84-9F82-990878140385}" destId="{7F325C11-D74C-46A8-AC4D-D38871C1D7D7}" srcOrd="8" destOrd="0" presId="urn:microsoft.com/office/officeart/2005/8/layout/radial4"/>
    <dgm:cxn modelId="{AA31EAD3-B7F0-42D2-BD84-41D1C3010EEC}" type="presParOf" srcId="{CA5D7887-DB74-4E84-9F82-990878140385}" destId="{4379B529-96F1-444B-B234-05DFBA23F706}" srcOrd="9" destOrd="0" presId="urn:microsoft.com/office/officeart/2005/8/layout/radial4"/>
    <dgm:cxn modelId="{4567A940-A800-4797-B381-DB137DF79963}" type="presParOf" srcId="{CA5D7887-DB74-4E84-9F82-990878140385}" destId="{F3E53D9E-106F-4C2A-B183-DCCFE12CDEF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  <a:endParaRPr lang="pl-PL" sz="2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33513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RadScaleRad="106109" custRadScaleInc="90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111558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107977" custScaleY="112762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5" custRadScaleRad="104269" custRadScaleInc="-118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F27A7D-9D10-474C-B53D-AD359F07188E}" type="presOf" srcId="{0659309B-EA4D-4028-AF27-8C3FFBC6BDCC}" destId="{E17C355D-C3E4-4800-97F6-CE5068CF7F1C}" srcOrd="0" destOrd="0" presId="urn:microsoft.com/office/officeart/2005/8/layout/radial4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A03DA0F0-4995-426A-81FC-647CC45AE948}" type="presOf" srcId="{27AB392F-DF73-45EE-8937-173114C8EAAC}" destId="{CA5D7887-DB74-4E84-9F82-990878140385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155141E5-3E56-4E81-B6D8-6353D95840D3}" type="presOf" srcId="{B5F85E57-9AE6-4528-BD9C-068AA7A968DC}" destId="{97BAE880-391D-4870-9139-534D557D2CBF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6C855B18-A68F-4B3A-B2A3-F0456263430B}" type="presOf" srcId="{BA089007-EC59-4AAD-9325-807F6EF0B5DF}" destId="{663C89D2-9743-410F-A21B-C5EC932504B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F5018F3F-D7CA-49A1-986D-F6714203E897}" type="presOf" srcId="{D5087CF1-D9D2-4CB7-819E-B44744B8596D}" destId="{C57E9806-8FFB-4FB2-B844-EBDDA15BB331}" srcOrd="0" destOrd="0" presId="urn:microsoft.com/office/officeart/2005/8/layout/radial4"/>
    <dgm:cxn modelId="{45937A0A-A1F3-44F6-B414-54A60AE32058}" type="presOf" srcId="{BF07CAA2-08AD-4D06-98DD-2C5C02F59A6B}" destId="{7F325C11-D74C-46A8-AC4D-D38871C1D7D7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E90113B9-08F1-483E-A429-4EA3B3AE070A}" type="presOf" srcId="{84B212BE-2C61-4B44-9992-B12BF7D2EFF7}" destId="{BCFAEB2A-9550-4FAE-8D3B-0FF7A03684DD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2F7F0280-BD6C-4757-BA57-9972837227BA}" type="presOf" srcId="{52F9A74A-E4D9-49D2-9482-98A08CDF402B}" destId="{C010EDFC-21F7-4CAE-AFEF-45541F4D85D2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AD4365AE-B4DC-459E-873C-03D2E9B7A2BD}" type="presOf" srcId="{CCD3BB8E-EA22-4366-ACB0-0BCD5E4B9549}" destId="{7EB1EA16-BACB-457B-A793-9CB6CD64AF39}" srcOrd="0" destOrd="0" presId="urn:microsoft.com/office/officeart/2005/8/layout/radial4"/>
    <dgm:cxn modelId="{D4EDC5CE-9CCD-4AB4-8337-E0DB5D80B24C}" type="presOf" srcId="{17598AE8-676C-4375-B5CD-037C17D8BD46}" destId="{29C843CF-C9B9-4373-9960-1DD079F44055}" srcOrd="0" destOrd="0" presId="urn:microsoft.com/office/officeart/2005/8/layout/radial4"/>
    <dgm:cxn modelId="{FE193A95-933C-4E2D-8844-7D82AB1EB0B5}" type="presOf" srcId="{8A05E583-458E-4B21-87FA-276570E80B31}" destId="{CA95E473-A54B-4007-A514-6B18EC27B758}" srcOrd="0" destOrd="0" presId="urn:microsoft.com/office/officeart/2005/8/layout/radial4"/>
    <dgm:cxn modelId="{BEB9E4A1-B386-4BAF-B2D9-5E46AD9BDA55}" type="presOf" srcId="{559B53A7-0DD2-4E34-8C73-BD154A73A8D6}" destId="{CE56C9EE-5DA2-4B9F-B21A-22D96508A318}" srcOrd="0" destOrd="0" presId="urn:microsoft.com/office/officeart/2005/8/layout/radial4"/>
    <dgm:cxn modelId="{642F1AF8-1C33-4EF7-9AD6-C47068199396}" type="presParOf" srcId="{CA5D7887-DB74-4E84-9F82-990878140385}" destId="{663C89D2-9743-410F-A21B-C5EC932504B1}" srcOrd="0" destOrd="0" presId="urn:microsoft.com/office/officeart/2005/8/layout/radial4"/>
    <dgm:cxn modelId="{58BD8F77-9213-4CB8-8588-CB63826D4F62}" type="presParOf" srcId="{CA5D7887-DB74-4E84-9F82-990878140385}" destId="{C010EDFC-21F7-4CAE-AFEF-45541F4D85D2}" srcOrd="1" destOrd="0" presId="urn:microsoft.com/office/officeart/2005/8/layout/radial4"/>
    <dgm:cxn modelId="{22B38CD1-08C4-488D-9F96-F4B8557FBD31}" type="presParOf" srcId="{CA5D7887-DB74-4E84-9F82-990878140385}" destId="{29C843CF-C9B9-4373-9960-1DD079F44055}" srcOrd="2" destOrd="0" presId="urn:microsoft.com/office/officeart/2005/8/layout/radial4"/>
    <dgm:cxn modelId="{2C4109CD-5CDE-485C-BAD6-DF439A557473}" type="presParOf" srcId="{CA5D7887-DB74-4E84-9F82-990878140385}" destId="{BCFAEB2A-9550-4FAE-8D3B-0FF7A03684DD}" srcOrd="3" destOrd="0" presId="urn:microsoft.com/office/officeart/2005/8/layout/radial4"/>
    <dgm:cxn modelId="{5C721945-EC51-4D55-BDC0-1A24686D1903}" type="presParOf" srcId="{CA5D7887-DB74-4E84-9F82-990878140385}" destId="{CA95E473-A54B-4007-A514-6B18EC27B758}" srcOrd="4" destOrd="0" presId="urn:microsoft.com/office/officeart/2005/8/layout/radial4"/>
    <dgm:cxn modelId="{ECE320A9-B6B6-4342-B419-C8D3DDBABE3F}" type="presParOf" srcId="{CA5D7887-DB74-4E84-9F82-990878140385}" destId="{7EB1EA16-BACB-457B-A793-9CB6CD64AF39}" srcOrd="5" destOrd="0" presId="urn:microsoft.com/office/officeart/2005/8/layout/radial4"/>
    <dgm:cxn modelId="{3E30BB9B-09D1-4D3C-AB9B-2EDBA87EAB4B}" type="presParOf" srcId="{CA5D7887-DB74-4E84-9F82-990878140385}" destId="{C57E9806-8FFB-4FB2-B844-EBDDA15BB331}" srcOrd="6" destOrd="0" presId="urn:microsoft.com/office/officeart/2005/8/layout/radial4"/>
    <dgm:cxn modelId="{6FB33398-5D50-487E-8313-0A43DE410BA6}" type="presParOf" srcId="{CA5D7887-DB74-4E84-9F82-990878140385}" destId="{CE56C9EE-5DA2-4B9F-B21A-22D96508A318}" srcOrd="7" destOrd="0" presId="urn:microsoft.com/office/officeart/2005/8/layout/radial4"/>
    <dgm:cxn modelId="{6FEB41FD-05CF-4D08-9592-D37040DB0B33}" type="presParOf" srcId="{CA5D7887-DB74-4E84-9F82-990878140385}" destId="{7F325C11-D74C-46A8-AC4D-D38871C1D7D7}" srcOrd="8" destOrd="0" presId="urn:microsoft.com/office/officeart/2005/8/layout/radial4"/>
    <dgm:cxn modelId="{7F75404B-6B05-45AC-A542-57F3753CD299}" type="presParOf" srcId="{CA5D7887-DB74-4E84-9F82-990878140385}" destId="{E17C355D-C3E4-4800-97F6-CE5068CF7F1C}" srcOrd="9" destOrd="0" presId="urn:microsoft.com/office/officeart/2005/8/layout/radial4"/>
    <dgm:cxn modelId="{B2383A1A-39FC-4DB0-9AE7-39BAFEFF4292}" type="presParOf" srcId="{CA5D7887-DB74-4E84-9F82-990878140385}" destId="{97BAE880-391D-4870-9139-534D557D2CB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formy</a:t>
          </a:r>
          <a:endParaRPr lang="pl-PL" sz="1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Nękanie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Publikowanie lub rozsyłanie ośmieszających, kompromitujących inf., zdjęć, filmów </a:t>
          </a:r>
          <a:b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Sieci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Podszywanie się w sieci pod kogoś wbrew jego woli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Szantażowanie </a:t>
          </a:r>
        </a:p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Internetu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Straszenie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Robienie komuś zdjęć  lub rejestrowanie filmów bez jego zgody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Dopisywanie obraźliwych komentarzy do wpisów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w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blogu</a:t>
          </a: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 czy na forum dyskusyjnym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7" custRadScaleRad="99339" custRadScaleInc="165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7" custRadScaleRad="106414" custRadScaleInc="33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7" custScaleX="111558" custRadScaleRad="115484" custRadScaleInc="-77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7" custScaleX="128747" custScaleY="140907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7" custRadScaleRad="104986" custRadScaleInc="-47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5" presStyleCnt="7" custScaleY="1275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72DEE-E990-44B7-9758-D6E010843985}" type="pres">
      <dgm:prSet presAssocID="{2FD0E216-46EA-466C-A2C7-91C92E399A01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4E8A942-7080-4FD9-93F0-F58C4DEEF6EC}" type="presOf" srcId="{45CE203B-DAD3-49BB-A645-AB30AA7C409D}" destId="{F3E53D9E-106F-4C2A-B183-DCCFE12CDEF0}" srcOrd="0" destOrd="0" presId="urn:microsoft.com/office/officeart/2005/8/layout/radial4"/>
    <dgm:cxn modelId="{1555E828-CF09-4419-AA55-86F3171E5736}" type="presOf" srcId="{27AB392F-DF73-45EE-8937-173114C8EAAC}" destId="{CA5D7887-DB74-4E84-9F82-990878140385}" srcOrd="0" destOrd="0" presId="urn:microsoft.com/office/officeart/2005/8/layout/radial4"/>
    <dgm:cxn modelId="{D5AB7EDD-FD9C-4A0E-8BF0-5C75D60EA84B}" type="presOf" srcId="{17598AE8-676C-4375-B5CD-037C17D8BD46}" destId="{29C843CF-C9B9-4373-9960-1DD079F44055}" srcOrd="0" destOrd="0" presId="urn:microsoft.com/office/officeart/2005/8/layout/radial4"/>
    <dgm:cxn modelId="{4A833158-1917-42FA-96D4-549C875DC503}" type="presOf" srcId="{84B212BE-2C61-4B44-9992-B12BF7D2EFF7}" destId="{BCFAEB2A-9550-4FAE-8D3B-0FF7A03684DD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3B7E03AD-C7E6-4572-8B96-B67E0B598EDC}" type="presOf" srcId="{2FD0E216-46EA-466C-A2C7-91C92E399A01}" destId="{BBC72DEE-E990-44B7-9758-D6E010843985}" srcOrd="0" destOrd="0" presId="urn:microsoft.com/office/officeart/2005/8/layout/radial4"/>
    <dgm:cxn modelId="{99EECF29-CACD-495F-8EA7-E00F152C460E}" type="presOf" srcId="{BF07CAA2-08AD-4D06-98DD-2C5C02F59A6B}" destId="{7F325C11-D74C-46A8-AC4D-D38871C1D7D7}" srcOrd="0" destOrd="0" presId="urn:microsoft.com/office/officeart/2005/8/layout/radial4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397582F5-F15F-4D42-BA3E-99B5C85AEB1C}" type="presOf" srcId="{BA089007-EC59-4AAD-9325-807F6EF0B5DF}" destId="{663C89D2-9743-410F-A21B-C5EC932504B1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21D39B66-F191-4085-BF00-AB68668B4C4E}" type="presOf" srcId="{D5087CF1-D9D2-4CB7-819E-B44744B8596D}" destId="{C57E9806-8FFB-4FB2-B844-EBDDA15BB331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37D1EACD-7B31-40A2-8ECB-76F56E9C9C47}" type="presOf" srcId="{8A05E583-458E-4B21-87FA-276570E80B31}" destId="{CA95E473-A54B-4007-A514-6B18EC27B758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B4A33087-006D-4E3B-BC7B-7B9D1DFD6DA5}" type="presOf" srcId="{52F9A74A-E4D9-49D2-9482-98A08CDF402B}" destId="{C010EDFC-21F7-4CAE-AFEF-45541F4D85D2}" srcOrd="0" destOrd="0" presId="urn:microsoft.com/office/officeart/2005/8/layout/radial4"/>
    <dgm:cxn modelId="{B3B87B06-7730-47CF-A561-D361833B9D05}" type="presOf" srcId="{B5F85E57-9AE6-4528-BD9C-068AA7A968DC}" destId="{97BAE880-391D-4870-9139-534D557D2CBF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8D33DCA2-C72C-4FE6-802E-BF0045344F73}" type="presOf" srcId="{559B53A7-0DD2-4E34-8C73-BD154A73A8D6}" destId="{CE56C9EE-5DA2-4B9F-B21A-22D96508A318}" srcOrd="0" destOrd="0" presId="urn:microsoft.com/office/officeart/2005/8/layout/radial4"/>
    <dgm:cxn modelId="{4E7F2DBC-FEB8-4F34-9B4E-5796BE54CFB9}" type="presOf" srcId="{CCD3BB8E-EA22-4366-ACB0-0BCD5E4B9549}" destId="{7EB1EA16-BACB-457B-A793-9CB6CD64AF39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016B8E62-0319-48B3-ABDB-FD852E7841A4}" type="presOf" srcId="{7B62E06D-6A30-4AF8-AFA4-744EEEC43E5B}" destId="{4379B529-96F1-444B-B234-05DFBA23F706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3C48C812-A6FA-4597-9D59-47387F88C55C}" type="presOf" srcId="{0659309B-EA4D-4028-AF27-8C3FFBC6BDCC}" destId="{E17C355D-C3E4-4800-97F6-CE5068CF7F1C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5094CEBE-5601-4374-9AE0-DBB98913965B}" type="presOf" srcId="{B86FC973-E406-4340-8280-D81165E2DEE5}" destId="{08D2AD01-4D9F-4039-9B1D-88661C126709}" srcOrd="0" destOrd="0" presId="urn:microsoft.com/office/officeart/2005/8/layout/radial4"/>
    <dgm:cxn modelId="{2432490B-61DC-42D6-B593-E678DA1ADDB7}" type="presParOf" srcId="{CA5D7887-DB74-4E84-9F82-990878140385}" destId="{663C89D2-9743-410F-A21B-C5EC932504B1}" srcOrd="0" destOrd="0" presId="urn:microsoft.com/office/officeart/2005/8/layout/radial4"/>
    <dgm:cxn modelId="{FD9C1A41-71DE-4578-8104-FD2B2243FA51}" type="presParOf" srcId="{CA5D7887-DB74-4E84-9F82-990878140385}" destId="{C010EDFC-21F7-4CAE-AFEF-45541F4D85D2}" srcOrd="1" destOrd="0" presId="urn:microsoft.com/office/officeart/2005/8/layout/radial4"/>
    <dgm:cxn modelId="{CB5B10FA-8595-489A-BD03-E6DC1607A1C4}" type="presParOf" srcId="{CA5D7887-DB74-4E84-9F82-990878140385}" destId="{29C843CF-C9B9-4373-9960-1DD079F44055}" srcOrd="2" destOrd="0" presId="urn:microsoft.com/office/officeart/2005/8/layout/radial4"/>
    <dgm:cxn modelId="{563EA819-B216-49BB-9EC1-62862CB6894D}" type="presParOf" srcId="{CA5D7887-DB74-4E84-9F82-990878140385}" destId="{BCFAEB2A-9550-4FAE-8D3B-0FF7A03684DD}" srcOrd="3" destOrd="0" presId="urn:microsoft.com/office/officeart/2005/8/layout/radial4"/>
    <dgm:cxn modelId="{6A528B7D-3906-49DB-A6D2-78FEB1BC4A8C}" type="presParOf" srcId="{CA5D7887-DB74-4E84-9F82-990878140385}" destId="{CA95E473-A54B-4007-A514-6B18EC27B758}" srcOrd="4" destOrd="0" presId="urn:microsoft.com/office/officeart/2005/8/layout/radial4"/>
    <dgm:cxn modelId="{1BD36B32-EEAB-4078-BA4E-6890C2FD842B}" type="presParOf" srcId="{CA5D7887-DB74-4E84-9F82-990878140385}" destId="{7EB1EA16-BACB-457B-A793-9CB6CD64AF39}" srcOrd="5" destOrd="0" presId="urn:microsoft.com/office/officeart/2005/8/layout/radial4"/>
    <dgm:cxn modelId="{78863368-41D4-472C-ABB0-AFB849C0AF3E}" type="presParOf" srcId="{CA5D7887-DB74-4E84-9F82-990878140385}" destId="{C57E9806-8FFB-4FB2-B844-EBDDA15BB331}" srcOrd="6" destOrd="0" presId="urn:microsoft.com/office/officeart/2005/8/layout/radial4"/>
    <dgm:cxn modelId="{F79403A2-3018-4313-BBD8-264DBD809CDC}" type="presParOf" srcId="{CA5D7887-DB74-4E84-9F82-990878140385}" destId="{CE56C9EE-5DA2-4B9F-B21A-22D96508A318}" srcOrd="7" destOrd="0" presId="urn:microsoft.com/office/officeart/2005/8/layout/radial4"/>
    <dgm:cxn modelId="{1C63DDF2-C4FC-4C01-8DFC-DC2DE9804E79}" type="presParOf" srcId="{CA5D7887-DB74-4E84-9F82-990878140385}" destId="{7F325C11-D74C-46A8-AC4D-D38871C1D7D7}" srcOrd="8" destOrd="0" presId="urn:microsoft.com/office/officeart/2005/8/layout/radial4"/>
    <dgm:cxn modelId="{19BC1F1A-B7A7-41F2-AD8C-3823BE67E803}" type="presParOf" srcId="{CA5D7887-DB74-4E84-9F82-990878140385}" destId="{E17C355D-C3E4-4800-97F6-CE5068CF7F1C}" srcOrd="9" destOrd="0" presId="urn:microsoft.com/office/officeart/2005/8/layout/radial4"/>
    <dgm:cxn modelId="{9E741710-D971-443D-B244-7872F8533998}" type="presParOf" srcId="{CA5D7887-DB74-4E84-9F82-990878140385}" destId="{97BAE880-391D-4870-9139-534D557D2CBF}" srcOrd="10" destOrd="0" presId="urn:microsoft.com/office/officeart/2005/8/layout/radial4"/>
    <dgm:cxn modelId="{50C6364B-5BEC-449E-8138-82401DE429A6}" type="presParOf" srcId="{CA5D7887-DB74-4E84-9F82-990878140385}" destId="{4379B529-96F1-444B-B234-05DFBA23F706}" srcOrd="11" destOrd="0" presId="urn:microsoft.com/office/officeart/2005/8/layout/radial4"/>
    <dgm:cxn modelId="{C02A508A-16AA-499C-8BAA-A4E44DCC8592}" type="presParOf" srcId="{CA5D7887-DB74-4E84-9F82-990878140385}" destId="{F3E53D9E-106F-4C2A-B183-DCCFE12CDEF0}" srcOrd="12" destOrd="0" presId="urn:microsoft.com/office/officeart/2005/8/layout/radial4"/>
    <dgm:cxn modelId="{090BC5B0-BE13-444A-971F-B73B4AC9D006}" type="presParOf" srcId="{CA5D7887-DB74-4E84-9F82-990878140385}" destId="{BBC72DEE-E990-44B7-9758-D6E010843985}" srcOrd="13" destOrd="0" presId="urn:microsoft.com/office/officeart/2005/8/layout/radial4"/>
    <dgm:cxn modelId="{3014B294-DC65-42A3-B1B9-5A12107D1D4A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miejsca</a:t>
          </a:r>
          <a:endParaRPr lang="pl-PL" sz="1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Poczta elektroniczna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Strony internetowe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Fora internetowe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SMS, MMS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społecznościowe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Czaty,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 dirty="0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Komunikatory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7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7" custScaleX="116322" custRadScaleRad="106414" custRadScaleInc="33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7" custScaleX="111558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7" custScaleX="107977" custScaleY="140907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7" custRadScaleRad="104269" custRadScaleInc="-118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72DEE-E990-44B7-9758-D6E010843985}" type="pres">
      <dgm:prSet presAssocID="{2FD0E216-46EA-466C-A2C7-91C92E399A01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61F5BF2A-B0E7-4425-BCF9-4126873FCD85}" type="presOf" srcId="{BA089007-EC59-4AAD-9325-807F6EF0B5DF}" destId="{663C89D2-9743-410F-A21B-C5EC932504B1}" srcOrd="0" destOrd="0" presId="urn:microsoft.com/office/officeart/2005/8/layout/radial4"/>
    <dgm:cxn modelId="{99D1F885-B543-4DE7-B67E-1B1C97B36322}" type="presOf" srcId="{559B53A7-0DD2-4E34-8C73-BD154A73A8D6}" destId="{CE56C9EE-5DA2-4B9F-B21A-22D96508A318}" srcOrd="0" destOrd="0" presId="urn:microsoft.com/office/officeart/2005/8/layout/radial4"/>
    <dgm:cxn modelId="{6CAB3615-BCB3-4081-90EA-093EA6A473D1}" type="presOf" srcId="{84B212BE-2C61-4B44-9992-B12BF7D2EFF7}" destId="{BCFAEB2A-9550-4FAE-8D3B-0FF7A03684DD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AEB6BC57-529D-42D0-8C18-0A34C79B8519}" type="presOf" srcId="{B86FC973-E406-4340-8280-D81165E2DEE5}" destId="{08D2AD01-4D9F-4039-9B1D-88661C126709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9FF4F656-4069-4D24-8F84-C57E91665F3D}" type="presOf" srcId="{CCD3BB8E-EA22-4366-ACB0-0BCD5E4B9549}" destId="{7EB1EA16-BACB-457B-A793-9CB6CD64AF39}" srcOrd="0" destOrd="0" presId="urn:microsoft.com/office/officeart/2005/8/layout/radial4"/>
    <dgm:cxn modelId="{787D06DE-D750-41EA-A78D-9D93A2FB5F2C}" type="presOf" srcId="{D5087CF1-D9D2-4CB7-819E-B44744B8596D}" destId="{C57E9806-8FFB-4FB2-B844-EBDDA15BB331}" srcOrd="0" destOrd="0" presId="urn:microsoft.com/office/officeart/2005/8/layout/radial4"/>
    <dgm:cxn modelId="{074605F0-1931-4600-92F0-79E8BCB2E028}" type="presOf" srcId="{2FD0E216-46EA-466C-A2C7-91C92E399A01}" destId="{BBC72DEE-E990-44B7-9758-D6E010843985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70B1849-082D-4D1E-9FA8-ED82E4CAD46F}" type="presOf" srcId="{27AB392F-DF73-45EE-8937-173114C8EAAC}" destId="{CA5D7887-DB74-4E84-9F82-990878140385}" srcOrd="0" destOrd="0" presId="urn:microsoft.com/office/officeart/2005/8/layout/radial4"/>
    <dgm:cxn modelId="{E02998BB-420B-44A7-8D6E-8F9D793FB435}" type="presOf" srcId="{B5F85E57-9AE6-4528-BD9C-068AA7A968DC}" destId="{97BAE880-391D-4870-9139-534D557D2CBF}" srcOrd="0" destOrd="0" presId="urn:microsoft.com/office/officeart/2005/8/layout/radial4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42F27511-F77B-469A-B9ED-03B04D3876E1}" type="presOf" srcId="{7B62E06D-6A30-4AF8-AFA4-744EEEC43E5B}" destId="{4379B529-96F1-444B-B234-05DFBA23F706}" srcOrd="0" destOrd="0" presId="urn:microsoft.com/office/officeart/2005/8/layout/radial4"/>
    <dgm:cxn modelId="{69A4911D-59F5-405B-8AF2-EBC90E181965}" type="presOf" srcId="{8A05E583-458E-4B21-87FA-276570E80B31}" destId="{CA95E473-A54B-4007-A514-6B18EC27B758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A3F1B70D-37AF-4A2E-95A0-9F1DA277ADEB}" type="presOf" srcId="{45CE203B-DAD3-49BB-A645-AB30AA7C409D}" destId="{F3E53D9E-106F-4C2A-B183-DCCFE12CDEF0}" srcOrd="0" destOrd="0" presId="urn:microsoft.com/office/officeart/2005/8/layout/radial4"/>
    <dgm:cxn modelId="{E8EF1356-D3D6-48FF-BC2E-977F4C8AC126}" type="presOf" srcId="{0659309B-EA4D-4028-AF27-8C3FFBC6BDCC}" destId="{E17C355D-C3E4-4800-97F6-CE5068CF7F1C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5687D4DF-DDB7-4EDB-B5E6-582A7E6E4CDD}" type="presOf" srcId="{52F9A74A-E4D9-49D2-9482-98A08CDF402B}" destId="{C010EDFC-21F7-4CAE-AFEF-45541F4D85D2}" srcOrd="0" destOrd="0" presId="urn:microsoft.com/office/officeart/2005/8/layout/radial4"/>
    <dgm:cxn modelId="{8CAE7385-A091-448A-9BF6-80072FD68C0F}" type="presOf" srcId="{BF07CAA2-08AD-4D06-98DD-2C5C02F59A6B}" destId="{7F325C11-D74C-46A8-AC4D-D38871C1D7D7}" srcOrd="0" destOrd="0" presId="urn:microsoft.com/office/officeart/2005/8/layout/radial4"/>
    <dgm:cxn modelId="{D661B928-F997-4BFB-B27D-5DCF21FD6619}" type="presOf" srcId="{17598AE8-676C-4375-B5CD-037C17D8BD46}" destId="{29C843CF-C9B9-4373-9960-1DD079F44055}" srcOrd="0" destOrd="0" presId="urn:microsoft.com/office/officeart/2005/8/layout/radial4"/>
    <dgm:cxn modelId="{B3DD0435-D3C3-4B97-B4D8-80B27E8FB237}" type="presParOf" srcId="{CA5D7887-DB74-4E84-9F82-990878140385}" destId="{663C89D2-9743-410F-A21B-C5EC932504B1}" srcOrd="0" destOrd="0" presId="urn:microsoft.com/office/officeart/2005/8/layout/radial4"/>
    <dgm:cxn modelId="{6F8F9C7A-4C99-425B-B0AD-34121E4BD82E}" type="presParOf" srcId="{CA5D7887-DB74-4E84-9F82-990878140385}" destId="{C010EDFC-21F7-4CAE-AFEF-45541F4D85D2}" srcOrd="1" destOrd="0" presId="urn:microsoft.com/office/officeart/2005/8/layout/radial4"/>
    <dgm:cxn modelId="{B345D49A-DBB9-436C-8BE5-1E5514C33AB8}" type="presParOf" srcId="{CA5D7887-DB74-4E84-9F82-990878140385}" destId="{29C843CF-C9B9-4373-9960-1DD079F44055}" srcOrd="2" destOrd="0" presId="urn:microsoft.com/office/officeart/2005/8/layout/radial4"/>
    <dgm:cxn modelId="{252B8EDA-D1DB-41D0-BAF1-4DEA03345219}" type="presParOf" srcId="{CA5D7887-DB74-4E84-9F82-990878140385}" destId="{BCFAEB2A-9550-4FAE-8D3B-0FF7A03684DD}" srcOrd="3" destOrd="0" presId="urn:microsoft.com/office/officeart/2005/8/layout/radial4"/>
    <dgm:cxn modelId="{31737D62-8E12-4F9A-8A21-A01ACD784C0B}" type="presParOf" srcId="{CA5D7887-DB74-4E84-9F82-990878140385}" destId="{CA95E473-A54B-4007-A514-6B18EC27B758}" srcOrd="4" destOrd="0" presId="urn:microsoft.com/office/officeart/2005/8/layout/radial4"/>
    <dgm:cxn modelId="{B3243F49-D08B-40DC-8606-74426C95CACD}" type="presParOf" srcId="{CA5D7887-DB74-4E84-9F82-990878140385}" destId="{7EB1EA16-BACB-457B-A793-9CB6CD64AF39}" srcOrd="5" destOrd="0" presId="urn:microsoft.com/office/officeart/2005/8/layout/radial4"/>
    <dgm:cxn modelId="{F5A4079E-D671-4074-86BD-2888AD6FCCC7}" type="presParOf" srcId="{CA5D7887-DB74-4E84-9F82-990878140385}" destId="{C57E9806-8FFB-4FB2-B844-EBDDA15BB331}" srcOrd="6" destOrd="0" presId="urn:microsoft.com/office/officeart/2005/8/layout/radial4"/>
    <dgm:cxn modelId="{9B5D836C-C347-4A8F-8E74-267C22E587A0}" type="presParOf" srcId="{CA5D7887-DB74-4E84-9F82-990878140385}" destId="{CE56C9EE-5DA2-4B9F-B21A-22D96508A318}" srcOrd="7" destOrd="0" presId="urn:microsoft.com/office/officeart/2005/8/layout/radial4"/>
    <dgm:cxn modelId="{66BAFDBD-2631-44EF-B1AA-B924542DAEDE}" type="presParOf" srcId="{CA5D7887-DB74-4E84-9F82-990878140385}" destId="{7F325C11-D74C-46A8-AC4D-D38871C1D7D7}" srcOrd="8" destOrd="0" presId="urn:microsoft.com/office/officeart/2005/8/layout/radial4"/>
    <dgm:cxn modelId="{D30D7FC9-0879-417A-A0DF-95BE76ABA7B9}" type="presParOf" srcId="{CA5D7887-DB74-4E84-9F82-990878140385}" destId="{E17C355D-C3E4-4800-97F6-CE5068CF7F1C}" srcOrd="9" destOrd="0" presId="urn:microsoft.com/office/officeart/2005/8/layout/radial4"/>
    <dgm:cxn modelId="{0E5898CC-9954-46FB-A257-6AC07F508B6F}" type="presParOf" srcId="{CA5D7887-DB74-4E84-9F82-990878140385}" destId="{97BAE880-391D-4870-9139-534D557D2CBF}" srcOrd="10" destOrd="0" presId="urn:microsoft.com/office/officeart/2005/8/layout/radial4"/>
    <dgm:cxn modelId="{E1BADA71-A3B5-4C38-8738-E41798A36642}" type="presParOf" srcId="{CA5D7887-DB74-4E84-9F82-990878140385}" destId="{4379B529-96F1-444B-B234-05DFBA23F706}" srcOrd="11" destOrd="0" presId="urn:microsoft.com/office/officeart/2005/8/layout/radial4"/>
    <dgm:cxn modelId="{255ED765-86F7-4E9B-8E61-8257EFC81A0D}" type="presParOf" srcId="{CA5D7887-DB74-4E84-9F82-990878140385}" destId="{F3E53D9E-106F-4C2A-B183-DCCFE12CDEF0}" srcOrd="12" destOrd="0" presId="urn:microsoft.com/office/officeart/2005/8/layout/radial4"/>
    <dgm:cxn modelId="{C96B8E45-A27C-4F10-8452-A434FB0F2BDF}" type="presParOf" srcId="{CA5D7887-DB74-4E84-9F82-990878140385}" destId="{BBC72DEE-E990-44B7-9758-D6E010843985}" srcOrd="13" destOrd="0" presId="urn:microsoft.com/office/officeart/2005/8/layout/radial4"/>
    <dgm:cxn modelId="{5CE11C4D-BD7A-42BE-A4B8-0B9C9C305927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F4B0634E-DCAD-406B-93B0-E5029891AF5A}">
      <dgm:prSet custT="1"/>
      <dgm:spPr>
        <a:noFill/>
      </dgm:spPr>
      <dgm:t>
        <a:bodyPr/>
        <a:lstStyle/>
        <a:p>
          <a:pPr rtl="0"/>
          <a:r>
            <a:rPr lang="pl-PL" sz="3600" b="1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DZIĘKUJĘ  ZA  UWAGĘ</a:t>
          </a:r>
        </a:p>
      </dgm:t>
    </dgm:pt>
    <dgm:pt modelId="{E5A05634-FC9C-4DEE-A469-33BE428574EB}" type="parTrans" cxnId="{DEB395F8-64C1-49C5-9FE7-BBEE09AD8169}">
      <dgm:prSet/>
      <dgm:spPr/>
      <dgm:t>
        <a:bodyPr/>
        <a:lstStyle/>
        <a:p>
          <a:endParaRPr lang="pl-PL"/>
        </a:p>
      </dgm:t>
    </dgm:pt>
    <dgm:pt modelId="{164C902F-D489-400A-90DD-97BD0D3B6226}" type="sibTrans" cxnId="{DEB395F8-64C1-49C5-9FE7-BBEE09AD8169}">
      <dgm:prSet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773D8-1EE2-40E6-B9B4-C88CDC3859A7}" type="pres">
      <dgm:prSet presAssocID="{F4B0634E-DCAD-406B-93B0-E5029891AF5A}" presName="Name8" presStyleCnt="0"/>
      <dgm:spPr/>
    </dgm:pt>
    <dgm:pt modelId="{58D91A94-44DA-44ED-913A-750EB5A81ABB}" type="pres">
      <dgm:prSet presAssocID="{F4B0634E-DCAD-406B-93B0-E5029891AF5A}" presName="level" presStyleLbl="node1" presStyleIdx="0" presStyleCnt="1" custScaleY="63636" custLinFactNeighborX="1613" custLinFactNeighborY="1896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CA919-4CD1-4068-96E4-F4A456763346}" type="pres">
      <dgm:prSet presAssocID="{F4B0634E-DCAD-406B-93B0-E5029891A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A71C33-0899-40BC-9C6F-2E2E75B8E51B}" type="presOf" srcId="{F4B0634E-DCAD-406B-93B0-E5029891AF5A}" destId="{58D91A94-44DA-44ED-913A-750EB5A81ABB}" srcOrd="0" destOrd="0" presId="urn:microsoft.com/office/officeart/2005/8/layout/pyramid1"/>
    <dgm:cxn modelId="{D7939DE7-F57C-4DA1-A09E-F080E45D1505}" type="presOf" srcId="{F4B0634E-DCAD-406B-93B0-E5029891AF5A}" destId="{3EBCA919-4CD1-4068-96E4-F4A456763346}" srcOrd="1" destOrd="0" presId="urn:microsoft.com/office/officeart/2005/8/layout/pyramid1"/>
    <dgm:cxn modelId="{DEB395F8-64C1-49C5-9FE7-BBEE09AD8169}" srcId="{E0687BBC-BB43-4EB8-8E82-8F7FCB54B0FA}" destId="{F4B0634E-DCAD-406B-93B0-E5029891AF5A}" srcOrd="0" destOrd="0" parTransId="{E5A05634-FC9C-4DEE-A469-33BE428574EB}" sibTransId="{164C902F-D489-400A-90DD-97BD0D3B6226}"/>
    <dgm:cxn modelId="{3F905B6C-3FFF-41D5-9EBC-39414011AC48}" type="presOf" srcId="{E0687BBC-BB43-4EB8-8E82-8F7FCB54B0FA}" destId="{F3B557F7-6AF0-4ADA-BA37-EE1F744E0DAA}" srcOrd="0" destOrd="0" presId="urn:microsoft.com/office/officeart/2005/8/layout/pyramid1"/>
    <dgm:cxn modelId="{F2E4DFE7-FEFC-45DE-91DD-C91BAA04D09D}" type="presParOf" srcId="{F3B557F7-6AF0-4ADA-BA37-EE1F744E0DAA}" destId="{95D773D8-1EE2-40E6-B9B4-C88CDC3859A7}" srcOrd="0" destOrd="0" presId="urn:microsoft.com/office/officeart/2005/8/layout/pyramid1"/>
    <dgm:cxn modelId="{7F0E1004-035E-4CDE-AC19-2793F6AB6373}" type="presParOf" srcId="{95D773D8-1EE2-40E6-B9B4-C88CDC3859A7}" destId="{58D91A94-44DA-44ED-913A-750EB5A81ABB}" srcOrd="0" destOrd="0" presId="urn:microsoft.com/office/officeart/2005/8/layout/pyramid1"/>
    <dgm:cxn modelId="{03751069-D6BA-43F4-8BF2-CBBB6E3F544C}" type="presParOf" srcId="{95D773D8-1EE2-40E6-B9B4-C88CDC3859A7}" destId="{3EBCA919-4CD1-4068-96E4-F4A45676334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3228214" y="3607323"/>
          <a:ext cx="2279631" cy="227963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  <a:endParaRPr lang="pl-PL" sz="28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3228214" y="3607323"/>
        <a:ext cx="2279631" cy="2279631"/>
      </dsp:txXfrm>
    </dsp:sp>
    <dsp:sp modelId="{C010EDFC-21F7-4CAE-AFEF-45541F4D85D2}">
      <dsp:nvSpPr>
        <dsp:cNvPr id="0" name=""/>
        <dsp:cNvSpPr/>
      </dsp:nvSpPr>
      <dsp:spPr>
        <a:xfrm rot="11081470">
          <a:off x="915574" y="4228959"/>
          <a:ext cx="2192929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21184" y="3768768"/>
          <a:ext cx="1796124" cy="13907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21184" y="3768768"/>
        <a:ext cx="1796124" cy="1390728"/>
      </dsp:txXfrm>
    </dsp:sp>
    <dsp:sp modelId="{BCFAEB2A-9550-4FAE-8D3B-0FF7A03684DD}">
      <dsp:nvSpPr>
        <dsp:cNvPr id="0" name=""/>
        <dsp:cNvSpPr/>
      </dsp:nvSpPr>
      <dsp:spPr>
        <a:xfrm rot="13433062">
          <a:off x="1422848" y="2721455"/>
          <a:ext cx="2353572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822359" y="1461838"/>
          <a:ext cx="1858235" cy="153742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822359" y="1461838"/>
        <a:ext cx="1858235" cy="1537420"/>
      </dsp:txXfrm>
    </dsp:sp>
    <dsp:sp modelId="{7EB1EA16-BACB-457B-A793-9CB6CD64AF39}">
      <dsp:nvSpPr>
        <dsp:cNvPr id="0" name=""/>
        <dsp:cNvSpPr/>
      </dsp:nvSpPr>
      <dsp:spPr>
        <a:xfrm rot="16200000">
          <a:off x="3112487" y="1880785"/>
          <a:ext cx="2511085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3319163" y="19631"/>
          <a:ext cx="2097734" cy="18609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3319163" y="19631"/>
        <a:ext cx="2097734" cy="1860916"/>
      </dsp:txXfrm>
    </dsp:sp>
    <dsp:sp modelId="{CE56C9EE-5DA2-4B9F-B21A-22D96508A318}">
      <dsp:nvSpPr>
        <dsp:cNvPr id="0" name=""/>
        <dsp:cNvSpPr/>
      </dsp:nvSpPr>
      <dsp:spPr>
        <a:xfrm rot="18745366">
          <a:off x="4853956" y="2636244"/>
          <a:ext cx="2292520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5825801" y="1223720"/>
          <a:ext cx="1895354" cy="178243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825801" y="1223720"/>
        <a:ext cx="1895354" cy="1782433"/>
      </dsp:txXfrm>
    </dsp:sp>
    <dsp:sp modelId="{4379B529-96F1-444B-B234-05DFBA23F706}">
      <dsp:nvSpPr>
        <dsp:cNvPr id="0" name=""/>
        <dsp:cNvSpPr/>
      </dsp:nvSpPr>
      <dsp:spPr>
        <a:xfrm>
          <a:off x="5629167" y="4422291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693370" y="3967842"/>
          <a:ext cx="2040626" cy="15585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6693370" y="3967842"/>
        <a:ext cx="2040626" cy="1558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907353" y="3575224"/>
          <a:ext cx="3043604" cy="227963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  <a:endParaRPr lang="pl-PL" sz="28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2907353" y="3575224"/>
        <a:ext cx="3043604" cy="2279631"/>
      </dsp:txXfrm>
    </dsp:sp>
    <dsp:sp modelId="{C010EDFC-21F7-4CAE-AFEF-45541F4D85D2}">
      <dsp:nvSpPr>
        <dsp:cNvPr id="0" name=""/>
        <dsp:cNvSpPr/>
      </dsp:nvSpPr>
      <dsp:spPr>
        <a:xfrm rot="11090047">
          <a:off x="1079731" y="4180478"/>
          <a:ext cx="1739448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0" y="3565773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0" y="3565773"/>
        <a:ext cx="2165649" cy="1732519"/>
      </dsp:txXfrm>
    </dsp:sp>
    <dsp:sp modelId="{BCFAEB2A-9550-4FAE-8D3B-0FF7A03684DD}">
      <dsp:nvSpPr>
        <dsp:cNvPr id="0" name=""/>
        <dsp:cNvSpPr/>
      </dsp:nvSpPr>
      <dsp:spPr>
        <a:xfrm rot="13694746">
          <a:off x="1705184" y="2545471"/>
          <a:ext cx="2154500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982229" y="1200421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kern="1200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982229" y="1200421"/>
        <a:ext cx="2165649" cy="1732519"/>
      </dsp:txXfrm>
    </dsp:sp>
    <dsp:sp modelId="{7EB1EA16-BACB-457B-A793-9CB6CD64AF39}">
      <dsp:nvSpPr>
        <dsp:cNvPr id="0" name=""/>
        <dsp:cNvSpPr/>
      </dsp:nvSpPr>
      <dsp:spPr>
        <a:xfrm rot="16200000">
          <a:off x="3173613" y="1848686"/>
          <a:ext cx="2511085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3221178" y="51731"/>
          <a:ext cx="2415955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3221178" y="51731"/>
        <a:ext cx="2415955" cy="1732519"/>
      </dsp:txXfrm>
    </dsp:sp>
    <dsp:sp modelId="{CE56C9EE-5DA2-4B9F-B21A-22D96508A318}">
      <dsp:nvSpPr>
        <dsp:cNvPr id="0" name=""/>
        <dsp:cNvSpPr/>
      </dsp:nvSpPr>
      <dsp:spPr>
        <a:xfrm rot="18745366">
          <a:off x="5021398" y="2557279"/>
          <a:ext cx="2165544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5665402" y="1106025"/>
          <a:ext cx="2338403" cy="195362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665402" y="1106025"/>
        <a:ext cx="2338403" cy="1953623"/>
      </dsp:txXfrm>
    </dsp:sp>
    <dsp:sp modelId="{E17C355D-C3E4-4800-97F6-CE5068CF7F1C}">
      <dsp:nvSpPr>
        <dsp:cNvPr id="0" name=""/>
        <dsp:cNvSpPr/>
      </dsp:nvSpPr>
      <dsp:spPr>
        <a:xfrm rot="21333879">
          <a:off x="6041055" y="4197795"/>
          <a:ext cx="1737032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6692662" y="3589216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6692662" y="3589216"/>
        <a:ext cx="2165649" cy="17325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700964" y="3794597"/>
          <a:ext cx="3456382" cy="2195546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formy</a:t>
          </a:r>
          <a:endParaRPr lang="pl-PL" sz="18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2700964" y="3794597"/>
        <a:ext cx="3456382" cy="2195546"/>
      </dsp:txXfrm>
    </dsp:sp>
    <dsp:sp modelId="{C010EDFC-21F7-4CAE-AFEF-45541F4D85D2}">
      <dsp:nvSpPr>
        <dsp:cNvPr id="0" name=""/>
        <dsp:cNvSpPr/>
      </dsp:nvSpPr>
      <dsp:spPr>
        <a:xfrm rot="11055883">
          <a:off x="802595" y="4376470"/>
          <a:ext cx="1807737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36656" y="4007367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Nękanie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36656" y="4007367"/>
        <a:ext cx="1536882" cy="1229506"/>
      </dsp:txXfrm>
    </dsp:sp>
    <dsp:sp modelId="{BCFAEB2A-9550-4FAE-8D3B-0FF7A03684DD}">
      <dsp:nvSpPr>
        <dsp:cNvPr id="0" name=""/>
        <dsp:cNvSpPr/>
      </dsp:nvSpPr>
      <dsp:spPr>
        <a:xfrm rot="12651007">
          <a:off x="924801" y="3171142"/>
          <a:ext cx="22929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318575" y="228133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Straszenie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318575" y="2281338"/>
        <a:ext cx="1536882" cy="1229506"/>
      </dsp:txXfrm>
    </dsp:sp>
    <dsp:sp modelId="{7EB1EA16-BACB-457B-A793-9CB6CD64AF39}">
      <dsp:nvSpPr>
        <dsp:cNvPr id="0" name=""/>
        <dsp:cNvSpPr/>
      </dsp:nvSpPr>
      <dsp:spPr>
        <a:xfrm rot="14279703">
          <a:off x="1519044" y="2207587"/>
          <a:ext cx="2855377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1332811" y="695016"/>
          <a:ext cx="1714515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Szantażowanie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Internetu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1332811" y="695016"/>
        <a:ext cx="1714515" cy="1229506"/>
      </dsp:txXfrm>
    </dsp:sp>
    <dsp:sp modelId="{CE56C9EE-5DA2-4B9F-B21A-22D96508A318}">
      <dsp:nvSpPr>
        <dsp:cNvPr id="0" name=""/>
        <dsp:cNvSpPr/>
      </dsp:nvSpPr>
      <dsp:spPr>
        <a:xfrm rot="16089547">
          <a:off x="3023007" y="2005263"/>
          <a:ext cx="264682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3314560" y="129171"/>
          <a:ext cx="1978690" cy="17324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Publikowanie lub rozsyłanie ośmieszających, kompromitujących inf., zdjęć, filmów </a:t>
          </a:r>
          <a:b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Sieci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14560" y="129171"/>
        <a:ext cx="1978690" cy="1732460"/>
      </dsp:txXfrm>
    </dsp:sp>
    <dsp:sp modelId="{E17C355D-C3E4-4800-97F6-CE5068CF7F1C}">
      <dsp:nvSpPr>
        <dsp:cNvPr id="0" name=""/>
        <dsp:cNvSpPr/>
      </dsp:nvSpPr>
      <dsp:spPr>
        <a:xfrm rot="17926251">
          <a:off x="4417200" y="2313874"/>
          <a:ext cx="251199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5509276" y="911041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Podszywanie się w sieci pod kogoś wbrew jego woli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5509276" y="911041"/>
        <a:ext cx="1536882" cy="1229506"/>
      </dsp:txXfrm>
    </dsp:sp>
    <dsp:sp modelId="{4379B529-96F1-444B-B234-05DFBA23F706}">
      <dsp:nvSpPr>
        <dsp:cNvPr id="0" name=""/>
        <dsp:cNvSpPr/>
      </dsp:nvSpPr>
      <dsp:spPr>
        <a:xfrm rot="19800000">
          <a:off x="5673843" y="3265752"/>
          <a:ext cx="2061595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828896" y="2279175"/>
          <a:ext cx="1536882" cy="156808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Robienie komuś zdjęć  lub rejestrowanie filmów bez jego zgody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6828896" y="2279175"/>
        <a:ext cx="1536882" cy="1568087"/>
      </dsp:txXfrm>
    </dsp:sp>
    <dsp:sp modelId="{BBC72DEE-E990-44B7-9758-D6E010843985}">
      <dsp:nvSpPr>
        <dsp:cNvPr id="0" name=""/>
        <dsp:cNvSpPr/>
      </dsp:nvSpPr>
      <dsp:spPr>
        <a:xfrm>
          <a:off x="6263503" y="4579504"/>
          <a:ext cx="1823954" cy="6257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2AD01-4D9F-4039-9B1D-88661C126709}">
      <dsp:nvSpPr>
        <dsp:cNvPr id="0" name=""/>
        <dsp:cNvSpPr/>
      </dsp:nvSpPr>
      <dsp:spPr>
        <a:xfrm>
          <a:off x="7319016" y="4121187"/>
          <a:ext cx="1536882" cy="15423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Dopisywanie obraźliwych komentarzy do wpisów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w </a:t>
          </a:r>
          <a:r>
            <a:rPr lang="pl-PL" sz="1600" b="1" kern="1200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blogu</a:t>
          </a: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 czy na forum dyskusyjnym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7319016" y="4121187"/>
        <a:ext cx="1536882" cy="15423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700964" y="3794597"/>
          <a:ext cx="3456382" cy="2195546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miejsca</a:t>
          </a:r>
          <a:endParaRPr lang="pl-PL" sz="18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2700964" y="3794597"/>
        <a:ext cx="3456382" cy="2195546"/>
      </dsp:txXfrm>
    </dsp:sp>
    <dsp:sp modelId="{C010EDFC-21F7-4CAE-AFEF-45541F4D85D2}">
      <dsp:nvSpPr>
        <dsp:cNvPr id="0" name=""/>
        <dsp:cNvSpPr/>
      </dsp:nvSpPr>
      <dsp:spPr>
        <a:xfrm rot="11007436">
          <a:off x="766769" y="4413733"/>
          <a:ext cx="1836914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0" y="405645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Poczta elektroniczna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0" y="4056458"/>
        <a:ext cx="1536882" cy="1229506"/>
      </dsp:txXfrm>
    </dsp:sp>
    <dsp:sp modelId="{BCFAEB2A-9550-4FAE-8D3B-0FF7A03684DD}">
      <dsp:nvSpPr>
        <dsp:cNvPr id="0" name=""/>
        <dsp:cNvSpPr/>
      </dsp:nvSpPr>
      <dsp:spPr>
        <a:xfrm rot="12651007">
          <a:off x="924801" y="3171142"/>
          <a:ext cx="22929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193150" y="2281338"/>
          <a:ext cx="178773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</a:t>
          </a:r>
          <a:r>
            <a:rPr lang="pl-PL" sz="1600" b="1" kern="1200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społecznościowe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193150" y="2281338"/>
        <a:ext cx="1787732" cy="1229506"/>
      </dsp:txXfrm>
    </dsp:sp>
    <dsp:sp modelId="{7EB1EA16-BACB-457B-A793-9CB6CD64AF39}">
      <dsp:nvSpPr>
        <dsp:cNvPr id="0" name=""/>
        <dsp:cNvSpPr/>
      </dsp:nvSpPr>
      <dsp:spPr>
        <a:xfrm rot="14400000">
          <a:off x="1653493" y="2195826"/>
          <a:ext cx="27988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1495958" y="681983"/>
          <a:ext cx="1714515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SMS, MMS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1495958" y="681983"/>
        <a:ext cx="1714515" cy="1229506"/>
      </dsp:txXfrm>
    </dsp:sp>
    <dsp:sp modelId="{CE56C9EE-5DA2-4B9F-B21A-22D96508A318}">
      <dsp:nvSpPr>
        <dsp:cNvPr id="0" name=""/>
        <dsp:cNvSpPr/>
      </dsp:nvSpPr>
      <dsp:spPr>
        <a:xfrm rot="16089547">
          <a:off x="3023007" y="2005263"/>
          <a:ext cx="264682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3474165" y="129171"/>
          <a:ext cx="1659479" cy="17324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Strony internetowe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74165" y="129171"/>
        <a:ext cx="1659479" cy="1732460"/>
      </dsp:txXfrm>
    </dsp:sp>
    <dsp:sp modelId="{E17C355D-C3E4-4800-97F6-CE5068CF7F1C}">
      <dsp:nvSpPr>
        <dsp:cNvPr id="0" name=""/>
        <dsp:cNvSpPr/>
      </dsp:nvSpPr>
      <dsp:spPr>
        <a:xfrm rot="17817125">
          <a:off x="4343518" y="2292325"/>
          <a:ext cx="249721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5389607" y="87744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Fora internetowe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5389607" y="877448"/>
        <a:ext cx="1536882" cy="1229506"/>
      </dsp:txXfrm>
    </dsp:sp>
    <dsp:sp modelId="{4379B529-96F1-444B-B234-05DFBA23F706}">
      <dsp:nvSpPr>
        <dsp:cNvPr id="0" name=""/>
        <dsp:cNvSpPr/>
      </dsp:nvSpPr>
      <dsp:spPr>
        <a:xfrm rot="19800000">
          <a:off x="5673843" y="3265752"/>
          <a:ext cx="2061595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828896" y="2448466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Czaty, </a:t>
          </a:r>
          <a:r>
            <a:rPr lang="pl-PL" sz="1600" b="1" kern="1200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blogi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6828896" y="2448466"/>
        <a:ext cx="1536882" cy="1229506"/>
      </dsp:txXfrm>
    </dsp:sp>
    <dsp:sp modelId="{BBC72DEE-E990-44B7-9758-D6E010843985}">
      <dsp:nvSpPr>
        <dsp:cNvPr id="0" name=""/>
        <dsp:cNvSpPr/>
      </dsp:nvSpPr>
      <dsp:spPr>
        <a:xfrm>
          <a:off x="6263503" y="4579504"/>
          <a:ext cx="1823954" cy="6257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2AD01-4D9F-4039-9B1D-88661C126709}">
      <dsp:nvSpPr>
        <dsp:cNvPr id="0" name=""/>
        <dsp:cNvSpPr/>
      </dsp:nvSpPr>
      <dsp:spPr>
        <a:xfrm>
          <a:off x="7319016" y="4121187"/>
          <a:ext cx="1536882" cy="15423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Komunikatory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7319016" y="4121187"/>
        <a:ext cx="1536882" cy="154236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91A94-44DA-44ED-913A-750EB5A81ABB}">
      <dsp:nvSpPr>
        <dsp:cNvPr id="0" name=""/>
        <dsp:cNvSpPr/>
      </dsp:nvSpPr>
      <dsp:spPr>
        <a:xfrm>
          <a:off x="0" y="916474"/>
          <a:ext cx="8858312" cy="1603805"/>
        </a:xfrm>
        <a:prstGeom prst="trapezoid">
          <a:avLst>
            <a:gd name="adj" fmla="val 175741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DZIĘKUJĘ  ZA  UWAGĘ</a:t>
          </a:r>
        </a:p>
      </dsp:txBody>
      <dsp:txXfrm>
        <a:off x="0" y="916474"/>
        <a:ext cx="8858312" cy="160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8756D7-D069-449C-A046-523B2DBEE0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060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11C18-068E-4B15-9883-F60F2CD06E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25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smtClean="0"/>
              <a:t>305973 – 50,87%</a:t>
            </a: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C4C13-E448-4E7F-80C3-196B6D960227}" type="slidenum">
              <a:rPr lang="pl-PL" smtClean="0"/>
              <a:pPr/>
              <a:t>29</a:t>
            </a:fld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1F1BE-9C2B-4DA3-B5BD-F1EC9D3ACBC6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E633E-D8D2-48DC-87F9-F3C52D7CFB8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91241-B216-45B6-8AB8-7A0D9A5D1DF8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3850C-DA0C-45A1-BDA8-7F074AD6F3C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8D0F1-EAE3-4EDE-90D5-821081AD7982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A470-7F7B-46DB-9104-E7D209D481A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02ED-732C-47D5-8F57-53FC88FC0DCF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A3A6-0C6F-4E2E-86A5-7F8E2548FB2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497CD-895F-4431-A047-F36CE688FFD1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78DD1-850F-4978-BAEB-0A614CBFD37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CE01B-4177-45E6-BE50-1063C012A882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CC50-2FD9-48B1-A55F-DB89E690046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5DDBF-9FD0-4FD3-A7B9-435857F48E9E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7F1B-10EE-495A-B3DE-D4E61A5A75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E1456-0D38-499A-A4E0-F733B84AB65F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54B5F-5719-4BAD-84E7-B39BFB7A081C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C876A-993A-4221-858C-F455AC9A410A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8FB8-1698-408F-AC3D-B43CF9D155B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E011B-D547-4B02-A180-027F81C26C91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FF857-4E95-49C0-A42C-9ADE16A56FC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54801-E138-4E58-A4B0-2B315224761A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DC6610E-65EB-42F4-8F83-5107A421C2A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C795AD-DEA2-4A9E-8DFC-09FEE4A65726}" type="datetime1">
              <a:rPr lang="pl-PL" smtClean="0"/>
              <a:pPr>
                <a:defRPr/>
              </a:pPr>
              <a:t>2018-06-29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D0D5BB-31B8-4938-BF16-6C1CCF8DFEA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ransition>
    <p:cover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827088" y="1341438"/>
            <a:ext cx="705802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Bezpieczeństwo w sieci</a:t>
            </a:r>
            <a:b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(dziecko ofiara i sprawca)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339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1143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536" y="1556792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jest używany  wulgarny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język</a:t>
            </a:r>
          </a:p>
        </p:txBody>
      </p:sp>
      <p:pic>
        <p:nvPicPr>
          <p:cNvPr id="52229" name="Picture 5" descr="http://www.pegi.info/pl/index/id/media/img/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716016" y="1268760"/>
            <a:ext cx="2362200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pokazuje przypadki dyskryminacji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(ze względu na rasę, religię)</a:t>
            </a:r>
          </a:p>
        </p:txBody>
      </p:sp>
      <p:pic>
        <p:nvPicPr>
          <p:cNvPr id="52231" name="Picture 7" descr="http://www.pegi.info/pl/index/id/media/img/1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39552" y="3933056"/>
            <a:ext cx="327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nawiązania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 narkotyków, 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lub jest pokazane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zażywanie narkotyków. </a:t>
            </a:r>
          </a:p>
        </p:txBody>
      </p:sp>
      <p:pic>
        <p:nvPicPr>
          <p:cNvPr id="52233" name="Picture 9" descr="http://www.pegi.info/pl/index/id/media/img/1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4452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23528" y="5805264"/>
            <a:ext cx="280987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może przestraszyć młodsze dzieci.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52235" name="Picture 11" descr="http://www.pegi.info/pl/index/id/media/img/1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2129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860032" y="3429000"/>
            <a:ext cx="2667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Gry, które zachęcają do uprawiania hazardu lub go uczą. </a:t>
            </a:r>
          </a:p>
        </p:txBody>
      </p:sp>
      <p:pic>
        <p:nvPicPr>
          <p:cNvPr id="52237" name="Picture 13" descr="http://www.pegi.info/pl/index/id/media/img/1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107504" y="2708920"/>
            <a:ext cx="3048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nagość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i/lub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zachowania seksualne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2239" name="Picture 15" descr="http://www.pegi.info/pl/index/id/media/img/1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8691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4788024" y="5157192"/>
            <a:ext cx="2362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zawiera elementy przemocy. 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475656" y="116632"/>
            <a:ext cx="5400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PEGI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(strona z opisem gier </a:t>
            </a:r>
            <a:r>
              <a:rPr lang="pl-PL" sz="1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www.pegi.info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pl-PL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7" name="Obraz 2" descr="blacha-mazowsze"/>
          <p:cNvPicPr>
            <a:picLocks noChangeAspect="1" noChangeArrowheads="1"/>
          </p:cNvPicPr>
          <p:nvPr/>
        </p:nvPicPr>
        <p:blipFill>
          <a:blip r:embed="rId9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6324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amerykański ESRB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5800" y="1676400"/>
          <a:ext cx="1047750" cy="1524000"/>
        </p:xfrm>
        <a:graphic>
          <a:graphicData uri="http://schemas.openxmlformats.org/presentationml/2006/ole">
            <p:oleObj spid="_x0000_s480258" name="Obraz - mapa bitowa" r:id="rId3" imgW="819048" imgH="1190476" progId="PBrush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1981200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Tylko dla osób dorosłych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85800" y="3352800"/>
          <a:ext cx="1077913" cy="1524000"/>
        </p:xfrm>
        <a:graphic>
          <a:graphicData uri="http://schemas.openxmlformats.org/presentationml/2006/ole">
            <p:oleObj spid="_x0000_s480259" name="Obraz - mapa bitowa" r:id="rId4" imgW="828791" imgH="1171429" progId="PBrush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85800" y="5029200"/>
          <a:ext cx="1057275" cy="1524000"/>
        </p:xfrm>
        <a:graphic>
          <a:graphicData uri="http://schemas.openxmlformats.org/presentationml/2006/ole">
            <p:oleObj spid="_x0000_s480260" name="Obraz - mapa bitowa" r:id="rId5" imgW="819048" imgH="1181265" progId="PBrush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33800" y="2514600"/>
          <a:ext cx="1041400" cy="1524000"/>
        </p:xfrm>
        <a:graphic>
          <a:graphicData uri="http://schemas.openxmlformats.org/presentationml/2006/ole">
            <p:oleObj spid="_x0000_s480261" name="Obraz - mapa bitowa" r:id="rId6" imgW="781159" imgH="1142857" progId="PBrush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962400" y="4800600"/>
          <a:ext cx="1004888" cy="1447800"/>
        </p:xfrm>
        <a:graphic>
          <a:graphicData uri="http://schemas.openxmlformats.org/presentationml/2006/ole">
            <p:oleObj spid="_x0000_s480262" name="Obraz - mapa bitowa" r:id="rId7" imgW="800212" imgH="1152381" progId="PBrush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943600" y="1295400"/>
          <a:ext cx="995363" cy="1447800"/>
        </p:xfrm>
        <a:graphic>
          <a:graphicData uri="http://schemas.openxmlformats.org/presentationml/2006/ole">
            <p:oleObj spid="_x0000_s480263" name="Obraz - mapa bitowa" r:id="rId8" imgW="819048" imgH="1190476" progId="PBrush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096000" y="3505200"/>
          <a:ext cx="1009650" cy="1447800"/>
        </p:xfrm>
        <a:graphic>
          <a:graphicData uri="http://schemas.openxmlformats.org/presentationml/2006/ole">
            <p:oleObj spid="_x0000_s480264" name="Obraz - mapa bitowa" r:id="rId9" imgW="790476" imgH="1133633" progId="PBrush">
              <p:embed/>
            </p:oleObj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752600" y="3657600"/>
            <a:ext cx="1828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676400" y="5334000"/>
            <a:ext cx="2057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 powyżej 10 roku życia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76800" y="2895600"/>
            <a:ext cx="2057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małych dzieci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029200" y="5334000"/>
            <a:ext cx="2057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 powyżej 17 lat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7086600" y="3886200"/>
            <a:ext cx="1905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010400" y="1600200"/>
            <a:ext cx="1905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Reklamy, zwiastuny gier</a:t>
            </a:r>
          </a:p>
        </p:txBody>
      </p:sp>
      <p:pic>
        <p:nvPicPr>
          <p:cNvPr id="17" name="Obraz 2" descr="blacha-mazowsze"/>
          <p:cNvPicPr>
            <a:picLocks noChangeAspect="1" noChangeArrowheads="1"/>
          </p:cNvPicPr>
          <p:nvPr/>
        </p:nvPicPr>
        <p:blipFill>
          <a:blip r:embed="rId10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259632" y="332656"/>
            <a:ext cx="7272808" cy="115212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Pornografia dziecięca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Produkcja i obrót pornografią dziecięcą to obecnie olbrzymi, globalny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proceder przestępczy, którego ofiarami pada rok rocznie tysiące dzieci. 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Wyróżnia się dwa podstawowe zagrożenia związane ze zjawiskiem 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pornografii dziecięcej w Internecie: 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dzieci mogą być mimowolnym odbiorcą treści pornograficznych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oraz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mogą stać się też przedmiotem filmów i zdjęć pornograficznych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marL="342900" indent="-342900"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80% zdjęć o charakterze pornograficznym zostaje wytworzonych przez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dzieci, one same są ich dostawcami. Utrwalają je za pośrednictwem kamer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internetowych, czy aparatów cyfrowych pod wpływem manipulacji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 gratyfikacji ze strony poznanych w Sieci osób dorosłych.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403648" y="404664"/>
            <a:ext cx="6768752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Prostytucja dziecięca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484784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Prostytucja dziecięca coraz częściej związana jest z telefonią komórkową, czy Internetem. Zdarza się, że dzieci manipulowane są przez dorosłych i na ich polecenie świadczą usługi seksualne poza Internetem osobom poszukującym w Sieci nieletnich partnerów. Czasami dzieci same kontaktują się za  pośrednictwem serwisów komunikacyjnych z dorosłymi i proponują im usługi seksualne w zamian za zapłatę. Fakt, że w takich przypadkach inicjatywa leży po stronie dziecka w żaden sposób nie zwalnia dorosłego sprawcy od odpowiedzialności.</a:t>
            </a:r>
          </a:p>
          <a:p>
            <a:endParaRPr lang="pl-PL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42722" name="Picture 2" descr="https://encrypted-tbn2.gstatic.com/images?q=tbn:ANd9GcSEaOOc3hYH_J7pC3sqHXBwFU6tJvyr-1jsDP0jcWOt-VaI69wi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274" y="1755238"/>
            <a:ext cx="3168352" cy="3921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9420913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Uwodzenie - </a:t>
            </a:r>
            <a:r>
              <a:rPr lang="pl-PL" sz="2000" b="1" spc="150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grooming</a:t>
            </a:r>
            <a: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536504" cy="3096344"/>
          </a:xfrm>
        </p:spPr>
        <p:txBody>
          <a:bodyPr>
            <a:normAutofit/>
          </a:bodyPr>
          <a:lstStyle/>
          <a:p>
            <a:pPr marL="273600" indent="-273600" algn="just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Uwodzenie i wykorzystanie seksualne dzieci przez sprawców kontaktujących się z ofiarami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 - zjawisko niezwykle niebezpieczne ze względu na daleko idące konsekwencje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zagrożenie poważną traumą. Jest to szczególna relacja tworzona w Internecie między osobami dorosłymi a dzieckiem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celu ich uwiedzenia i seksualnego wykorzystania.</a:t>
            </a:r>
          </a:p>
          <a:p>
            <a:pPr marL="273600" indent="-273600" algn="just">
              <a:spcBef>
                <a:spcPts val="0"/>
              </a:spcBef>
              <a:buFont typeface="Wingdings" pitchFamily="2" charset="2"/>
              <a:buChar char="q"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pl-PL" sz="2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6" name="Picture 7" descr="imag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680" y="1988840"/>
            <a:ext cx="3650388" cy="324036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6027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 (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mobbing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elektroniczny)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6944" cy="2437848"/>
          </a:xfrm>
        </p:spPr>
        <p:txBody>
          <a:bodyPr/>
          <a:lstStyle/>
          <a:p>
            <a:r>
              <a:rPr lang="pl-PL" sz="1800" dirty="0" smtClean="0">
                <a:latin typeface="Cambria" pitchFamily="18" charset="0"/>
              </a:rPr>
              <a:t>Cyberprzemoc</a:t>
            </a:r>
          </a:p>
          <a:p>
            <a:pPr algn="just"/>
            <a:r>
              <a:rPr lang="pl-PL" sz="1800" b="0" dirty="0" smtClean="0">
                <a:latin typeface="Cambria" pitchFamily="18" charset="0"/>
              </a:rPr>
              <a:t>- to przemoc rówieśnicza z użyciem technologii informacyjnych i komunikacyjnych. Technologie te to głównie  </a:t>
            </a:r>
            <a:r>
              <a:rPr lang="pl-PL" sz="1800" b="0" dirty="0" err="1" smtClean="0">
                <a:latin typeface="Cambria" pitchFamily="18" charset="0"/>
              </a:rPr>
              <a:t>internet</a:t>
            </a:r>
            <a:r>
              <a:rPr lang="pl-PL" sz="1800" b="0" dirty="0" smtClean="0">
                <a:latin typeface="Cambria" pitchFamily="18" charset="0"/>
              </a:rPr>
              <a:t> i telefony komórkowe. Specyfika tych technologii powoduje, że nawet błahe akty CYBERPRZEMOCY stanowią dla ofiar poważny problem, z którym często nie potrafią sobie poradzić. Problem ten w oczywisty sposób dotyczy szkół. W klasie, szatni, świetlicy, stołówce czy na boisku szkolnym dochodzi do aktów przemocy z użyciem telefonów komórkowych lub Internetu. Coraz częściej konflikty pomiędzy rówieśnikami przenoszone są do Sieci.</a:t>
            </a:r>
            <a:endParaRPr lang="pl-PL" sz="1800" b="0" dirty="0">
              <a:latin typeface="Cambria" pitchFamily="18" charset="0"/>
            </a:endParaRPr>
          </a:p>
        </p:txBody>
      </p:sp>
      <p:pic>
        <p:nvPicPr>
          <p:cNvPr id="12" name="Picture 16" descr="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11912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77" name="Picture 81" descr="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286650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992888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- cechy charakterystyczne,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które sprawiają, że jest to 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5536" y="1628801"/>
            <a:ext cx="81427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anonimowość sprawcy,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różnorodność form,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powszechna dostępność w sieci, 24 godziny na dobę, 7 dni w tygodniu,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szybkość rozpowszechniania materiałów kierowanych przeciwko ofierze,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zasięg,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stałe narażenie na atak ofiary niezależnie od miejsca i pory,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stosunkowo niski poziom kontroli społecznej tego typu zachowań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(np.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ograniczona wiedza i doświadczenie nauczycieli oraz rodziców 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związane z korzystaniem z mediów elektronicznych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praktycznie niemożliwe usunięcie kompromitujących informacji, zdjęć, filmów  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itp.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Symbol zastępczy tekstu 6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391847" cy="648072"/>
          </a:xfrm>
        </p:spPr>
        <p:txBody>
          <a:bodyPr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 - krótka historia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539552" y="1124744"/>
            <a:ext cx="8064896" cy="532859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to kopalnia wiedzy i plac zabaw. Jednocześnie jednak sieć jest, jak to określił Stanisław Lem "wielkim śmietnikiem". Oprócz wielu wartościowych rzeczy dzieci i młodzież mogą znaleźć też treści, z którymi kontakt jest dla nich po prostu szkodliwy.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czego młodzież najczęściej korzysta w Internecie?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pl-PL" sz="1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9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5367" name="Obraz 2" descr="blacha-mazowsze"/>
          <p:cNvPicPr>
            <a:picLocks noChangeAspect="1" noChangeArrowheads="1"/>
          </p:cNvPicPr>
          <p:nvPr/>
        </p:nvPicPr>
        <p:blipFill>
          <a:blip r:embed="rId8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11560" y="2564904"/>
            <a:ext cx="8064896" cy="4032448"/>
          </a:xfrm>
          <a:ln w="12700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Komunikacja,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Rozrywka,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Ściąganie plików,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Poszukiwanie informacji,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wiele,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wiele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innych....</a:t>
            </a:r>
          </a:p>
          <a:p>
            <a:pPr>
              <a:buNone/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 portali korzystają częściej dziewczynki niż chłopcy,  90 % ma konto przynajmniej na jednym portalu społecznościowym. Z gier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on-line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natomiast częściej korzystają chłopcy niż dziewczynki.</a:t>
            </a: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-774338">
            <a:off x="3174005" y="2834070"/>
            <a:ext cx="5097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„Internet to okno na świat. Cały świat”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ompu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356992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561662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– 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89" name="Rectangle 1"/>
          <p:cNvSpPr>
            <a:spLocks noChangeArrowheads="1"/>
          </p:cNvSpPr>
          <p:nvPr/>
        </p:nvSpPr>
        <p:spPr bwMode="auto">
          <a:xfrm>
            <a:off x="395536" y="1629958"/>
            <a:ext cx="84249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Star Wars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„Star Wars </a:t>
            </a:r>
            <a:r>
              <a:rPr kumimoji="0" lang="pl-PL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– amatorski film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Kanadyjczyka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który zdobył ogromną popularność 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Internecie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 listopada 2002r.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piętnastoletni wówczas, uczeń liceum nagrał siebie, w szkolnym studiu, wymachującego przyrządem do zbierania piłek do golfa, naśladując jednego z bohaterów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Gwiezdnych wojen, Część I: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Mrocznego widma -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Dartha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Maula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walczącego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mieczem świetlnym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19 kwietnia 2003r. jeden z kolegów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Ghyslaina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znalazł kasetę z nagraniem pozostawioną na kilka miesięcy w szkolnym schowku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umieścił nagranie w sieci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p2p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Kazaa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Stamtąd film momentalnie rozprzestrzenił się na wiele stron internetowych, sieci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eMule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BitTorrent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 inne. Powstało wiele jego przeróbek i modyfikacji. Autor filmu był szykanowany przez rówieśników po opublikowaniu nagrania w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internecie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z powodu negatywnych skutków udostępnienia filmu pozostawał pod opieką psychiatryczną, jego rodzina zażądała od czterech kolegów autora odszkodowania w wysokości dwustu pięćdziesięciu tysięcy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dolarów kanadyjskich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Do rozprawy nie doszło, gdyż strony zawarły porozumienie poza sądem.”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5491" name="Picture 3" descr="http://cdn.uproxx.com/wp-content/uploads/2013/05/starwar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4092"/>
            <a:ext cx="2339752" cy="18484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28675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–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3" cstate="print"/>
          <a:srcRect l="15517" t="8000" r="37931" b="8000"/>
          <a:stretch>
            <a:fillRect/>
          </a:stretch>
        </p:blipFill>
        <p:spPr bwMode="auto">
          <a:xfrm>
            <a:off x="615754" y="1660656"/>
            <a:ext cx="388843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 l="22680" t="7831" r="24742" b="7334"/>
          <a:stretch>
            <a:fillRect/>
          </a:stretch>
        </p:blipFill>
        <p:spPr bwMode="auto">
          <a:xfrm>
            <a:off x="4661586" y="1497366"/>
            <a:ext cx="367240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332656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2276872"/>
            <a:ext cx="820891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profilaktyczne i kampanie informacyjne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edukacja (zasady odpowiedzialnego i bezpiecznego korzystania z Internetu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telefonii komórkowej, zagrożenia płynące z użytkowania technologii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komunikacyjnych,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netykieta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odpowiedzialność prawna, wiedza dotycząca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sposobów postępowania w sytuacjach zagrożenia),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prelekcje, spotkania z ekspertami, konkursy;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prewencyjne: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filtry, kontrola przeglądanych stron, właściwa reakcja na niepożądane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zachowania dzieci i młodzieży;</a:t>
            </a:r>
          </a:p>
          <a:p>
            <a:pPr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System zapobiegania cyberprzemocy w szkole: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opracowanie procedur reagowania na cyberprzemoc,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podejmowanie interwencji w każdym przypadku ujawnienia lub podejrzenia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cyberprzemocy,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sankcje regulaminowe szkoły,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kontrakt z rodzicami.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528" y="177281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co może szkoła …..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3528" y="1268760"/>
            <a:ext cx="8208912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gdy zachodzi podejrzenie, że dziecko jest ofiarą lub sprawcą przemocy w sieci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Procedura reagowania w szkole w sytuacji cyberprzemocy: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Ujawnienie przypadku cyberprzemocy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Ustalenie okoliczności zdarzenia,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Zabezpieczenie dowodów,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Analiza zdarzenia przy udziale dyrektora, pedagoga i wychowawcy,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Identyfikacja sprawcy: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nieznany należy: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zawiadomienie administratora serwisu o zablokowaniu materiałów,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znany należy: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 lub sądu rodzinnego,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rodziców lub opiekunów,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rozmowa z uczniem sprawcą przemocy o jego zachowaniu,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zobowiązanie sprawcy do usunięcia materiałów z Sieci.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i ofiary cyberprzemocy,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Zastosowanie środków dyscyplinujących wobec sprawcy,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Monitoring.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99792" y="836712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 może szkoła …..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19672" y="548680"/>
            <a:ext cx="59046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Jaką pomoc powinna dać szkoła gdy dziecko stało się ofiarą cyberprzemocy…..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206084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wsparcie psychologiczne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(poradę, jak ma się zachować, aby zapewnić sobie poczucie bezpieczeństwa i nie doprowadzić do eskalacji prześladowania), 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 zakończeniu interwencji należy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monitorować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sytuację ucznia  sprawdzając, czy nie są wobec niego podejmowane dalsze działania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przemocowe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bądź odwetowe ze strony sprawcy,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poinformowanie rodziców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dziecka o problemie i okazanie im wsparcia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pomocy ze strony szkoły. W rozmowie z nimi pedagog lub wychowawca przedstawiają kroki, jakie zostały podjęte w celu wyjaśnienia zajścia oraz zapewnienia bezpieczeństwa poszkodowanemu uczniowi, a także, jeśli to wskazane, proponuje rodzicom i dziecku pomoc specjalisty (psychologa, pedagoga).</a:t>
            </a:r>
          </a:p>
          <a:p>
            <a:pPr marL="268288" indent="-268288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95536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2420888"/>
            <a:ext cx="7992888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cyberprzemocy.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cyberprzemocy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jest znany i jest on uczniem szkoły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pedagog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szkolny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pełniący w szkole rolę koordynatora działań wychowawczych powinien podjąć dalsze działania.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Rozmowa z uczniem - sprawcą przemocy o jego zachowaniu: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celem rozmowy powinno być ustalenie okoliczności zajścia, wspólne zastanowienie się nad jego przyczynami i poszukanie rozwiązania sytuacji konfliktowej,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powinien otrzymać jasny i zdecydowany komunikat o tym, że szkoła nie akceptuje żadnych form 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należy omówić z uczniem skutki jego postępowania i poinformować 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o konsekwencjach regulaminowych, które zostaną wobec niego zastosowane,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powinien zostać zobowiązany do zaprzestania swojego działania usunięcia z sieci szkodliwych materiałów,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ważnym elementem rozmowy jest też określenie sposobów zadośćuczynienia wobec ofiary cyberprzemocy,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jeśli w zdarzeniu brała udział większa grupa uczniów, należy rozmawiać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 każdym z nich z osobna, zaczynając od lidera grupy,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nie należy konfrontować sprawcy i ofiary cyberprzemocy.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2276872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2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Powiadomienie rodziców sprawcy i omówienie z nimi zachowania dziecka:</a:t>
            </a:r>
          </a:p>
          <a:p>
            <a:pPr lvl="0" algn="just" eaLnBrk="0" hangingPunct="0">
              <a:buClr>
                <a:schemeClr val="bg2">
                  <a:lumMod val="50000"/>
                </a:schemeClr>
              </a:buClr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rodzice sprawcy powinni zostać poinformowani o przebiegu zdarzenia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zapoznani z materiałem dowodowym, a także z decyzją w sprawie dalszego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postępowania i podjętych przez szkołę środkach dyscyplinarnych wobec ich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dziecka,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miarę możliwości należy starać się pozyskać rodziców do współpracy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i ustalić jej zasady,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warto wspólnie z rodzicami opracować projekt kontraktu dla dziecka,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określającego zobowiązania ucznia, rodziców i przedstawiciela szkoły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oraz konsekwencje nieprzestrzegania przyjętych wymagań i terminy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realizacji zadań zawartych w umowie.</a:t>
            </a:r>
          </a:p>
          <a:p>
            <a:pPr marL="263525" lvl="0" indent="-263525" eaLnBrk="0" hangingPunct="0">
              <a:buFont typeface="Wingdings" pitchFamily="2" charset="2"/>
              <a:buChar char="q"/>
            </a:pP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47664" y="76470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 smtClean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1988840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3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Objęcie sprawcy opieką psychologiczno-pedagogiczną:</a:t>
            </a:r>
          </a:p>
          <a:p>
            <a:pPr lvl="0" algn="just" eaLnBrk="0" hangingPunct="0"/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praca ze sprawcą powinna zmierzać w kierunku pomocy uczniowi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w zrozumieniu konsekwencji swojego zachowania, w zmianie postawy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postępowania ucznia, w tym sposobu korzystania z nowych technologii,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jeśli szkoła posiada odpowiednie warunki, pomoc psychologiczna może być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udzielona sprawcy na terenie szkoły,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uzasadnionym przypadku można w toku interwencji zaproponować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uczniowi (za zgodą rodziców) skierowanie do specjalistycznej placówki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udział w programie terapeutycznym.</a:t>
            </a:r>
          </a:p>
          <a:p>
            <a:pPr lvl="0" algn="just">
              <a:buFont typeface="Wingdings" pitchFamily="2" charset="2"/>
              <a:buChar char="q"/>
            </a:pP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69269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 smtClean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971600" y="404664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 zabezpieczamy dowody w szkole?</a:t>
            </a:r>
            <a:endParaRPr lang="pl-PL" sz="2000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539552" y="1340768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Wszelkie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dowody cyberprzemocy powinny zostać zabezpieczone </a:t>
            </a:r>
            <a:b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zarejestrowane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Należy zanotować datę i czas otrzymania materiału, treść wiadomości oraz, jeśli to możliwe, dane nadawcy (nazwę użytkownika, adres e-mail, numer telefonu komórkowego itp.) lub adres strony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na której pojawiły się szkodliwe treści czy profil.</a:t>
            </a: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algn="just" eaLnBrk="0" hangingPunct="0">
              <a:spcBef>
                <a:spcPts val="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Takie zabezpieczenie dowodów nie tylko ułatwi dalsze postępowanie dostawcy usługi (odnalezienie sprawcy, usunięcie szkodliwych treści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serwisu), ale również stanowi materiał, z którym powinny się zapoznać wszystkie zaangażowane w sprawę osoby: dyrektor i pedagog szkolny, rodzice, a wreszcie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policja, jeśli doszło do złamania prawa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52000" algn="just" eaLnBrk="0" hangingPunct="0">
              <a:spcBef>
                <a:spcPts val="0"/>
              </a:spcBef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52000" lvl="0" algn="just" eaLnBrk="0" hangingPunct="0">
              <a:spcBef>
                <a:spcPts val="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 etapie zabezpieczania dowodów cyberprzemocy i identyfikacji sprawcy warto korzystać z pomocy nauczyciela informatyki.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475656" y="548680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Gdzie szukać pomocy?</a:t>
            </a:r>
            <a:endParaRPr lang="pl-PL" sz="2000" b="1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9552" y="1340768"/>
            <a:ext cx="8064896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pl-PL" sz="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Skontaktuj się z np. z: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Policją jeśli doszło do złamania prawa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www.helpline.org.pl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zadzwoń pod bezpłatny numer telefonu 0 800 100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100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FDN „Ogólnopolski telefon zaufania dla dzieci i młodzieży 116 111”.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www.dyzurnet.pl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serwis, który przyjmuje zgłoszenia dotyczące nielegalnych    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treści znalezionych w Internecie,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www.dzieckowsieci.pl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strona zajmująca się zwróceniem uwagi dorosłych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dzieci na zagrożenia wynikające z nierozważnego korzystania z Internetu,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www.safeinternet.pl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www.nask.pl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www.dbi.pl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ANd9GcREJmZfUMqxOWEL-UZ-X2q8uTHC5NKAhsT-MdkAfGR0heai8HO5R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539553" y="2060848"/>
            <a:ext cx="8064896" cy="2808312"/>
          </a:xfrm>
          <a:ln w="12700">
            <a:noFill/>
          </a:ln>
        </p:spPr>
        <p:txBody>
          <a:bodyPr>
            <a:normAutofit/>
          </a:bodyPr>
          <a:lstStyle/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teraz o tej ciemniejszej stronie....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5367" name="Obraz 2" descr="blacha-mazowsze"/>
          <p:cNvPicPr>
            <a:picLocks noChangeAspect="1" noChangeArrowheads="1"/>
          </p:cNvPicPr>
          <p:nvPr/>
        </p:nvPicPr>
        <p:blipFill>
          <a:blip r:embed="rId8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cker-botn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077072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1412776"/>
          <a:ext cx="88583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 flipH="1">
            <a:off x="9143996" y="260648"/>
            <a:ext cx="45719" cy="91440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l-PL" sz="1400" b="1" dirty="0">
              <a:ln w="50800"/>
              <a:solidFill>
                <a:schemeClr val="tx2">
                  <a:lumMod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07904" y="4149080"/>
            <a:ext cx="502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podinsp</a:t>
            </a:r>
            <a:r>
              <a:rPr lang="pl-PL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. Aneta Pawlińska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ekspert Wydziału Prewencji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          KWP  </a:t>
            </a:r>
            <a:r>
              <a:rPr lang="pl-PL" b="1" spc="100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zs</a:t>
            </a:r>
            <a:r>
              <a:rPr lang="pl-PL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. w Radomiu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spc="100" dirty="0" smtClean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kontakt: </a:t>
            </a:r>
            <a:r>
              <a:rPr lang="pl-PL" sz="1600" spc="100" dirty="0" err="1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a.pawlinska@mazowiecka.policja.gov.pl</a:t>
            </a:r>
            <a:endParaRPr lang="pl-PL" sz="1600" spc="100" dirty="0" smtClean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77D9E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i="1" spc="15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(wszystkie dane statystyczne zawarte w przedmiotowej prezentacji pochodzą z badań przeprowadzonych przez Fundację Dzieci Niczyje oraz Naukową i Akademicką Sieć Komputerową)</a:t>
            </a:r>
            <a:endParaRPr lang="pl-PL" sz="1200" b="1" i="1" spc="15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ytuł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33670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Zagrożenia dla dzieci i młodzieży związane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treściami internetowymi</a:t>
            </a: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pl-PL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1749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Prostokąt 196"/>
          <p:cNvSpPr/>
          <p:nvPr/>
        </p:nvSpPr>
        <p:spPr>
          <a:xfrm>
            <a:off x="1111250" y="28575"/>
            <a:ext cx="8001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l-PL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Prostokąt 197"/>
          <p:cNvSpPr>
            <a:spLocks noChangeArrowheads="1"/>
          </p:cNvSpPr>
          <p:nvPr/>
        </p:nvSpPr>
        <p:spPr bwMode="auto">
          <a:xfrm>
            <a:off x="1043608" y="1988840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indent="-177800"/>
            <a:endParaRPr lang="pl-PL" dirty="0">
              <a:latin typeface="Arial" charset="0"/>
              <a:cs typeface="Arial" charset="0"/>
            </a:endParaRPr>
          </a:p>
        </p:txBody>
      </p:sp>
      <p:sp>
        <p:nvSpPr>
          <p:cNvPr id="154" name="Symbol zastępczy tekstu 6"/>
          <p:cNvSpPr txBox="1">
            <a:spLocks/>
          </p:cNvSpPr>
          <p:nvPr/>
        </p:nvSpPr>
        <p:spPr>
          <a:xfrm>
            <a:off x="428625" y="571500"/>
            <a:ext cx="8391847" cy="785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5" name="Symbol zastępczy zawartości 10"/>
          <p:cNvSpPr>
            <a:spLocks noGrp="1"/>
          </p:cNvSpPr>
          <p:nvPr>
            <p:ph sz="quarter" idx="4294967295"/>
          </p:nvPr>
        </p:nvSpPr>
        <p:spPr>
          <a:xfrm>
            <a:off x="539553" y="1428750"/>
            <a:ext cx="8064896" cy="4880570"/>
          </a:xfrm>
          <a:prstGeom prst="rect">
            <a:avLst/>
          </a:prstGeom>
          <a:ln w="12700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Podział zagrożeń: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Szkodliwe treści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Wirtualna prostytucja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(m.in. czat kamerki),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Prywatność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w sieci zostawiamy całą mapę swojego dnia, począwszy od treningów sportowych, po miejsca, które odwiedzamy,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Niebezpieczne kontakty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(co trzeci dzień do zespołu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Helpline.org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trafia zgłoszenie dot. uwodzenia,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dzieci coraz częściej padają ofiarami agresji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ze strony swoich rówieśników-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stalking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uporczywe nękanie,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Nadmierne korzystanie z Internetu-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35 % dzieci zaniedbuje rodzinę, znajomych, naukę szkolną albo hobby,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- 15 % nastolatków ma konto w serwisie akcyjnym.</a:t>
            </a: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Picture 3" descr="illus_we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1849606" cy="14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62840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42976" y="21429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pornograficzne  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6178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5256585" cy="4603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4679" r="13761" b="45226"/>
          <a:stretch>
            <a:fillRect/>
          </a:stretch>
        </p:blipFill>
        <p:spPr bwMode="auto">
          <a:xfrm>
            <a:off x="3203848" y="3140968"/>
            <a:ext cx="5616624" cy="3240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6948264" y="5301208"/>
            <a:ext cx="1224136" cy="576064"/>
          </a:xfrm>
          <a:prstGeom prst="rect">
            <a:avLst/>
          </a:prstGeom>
          <a:solidFill>
            <a:srgbClr val="0F6FC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958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476672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pl-PL" sz="2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Treści prezentujące i promujące </a:t>
            </a:r>
          </a:p>
          <a:p>
            <a:pPr lvl="0" algn="ctr"/>
            <a:r>
              <a:rPr lang="pl-PL" sz="2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przemoc, obrażenia fizyczne, śmierć</a:t>
            </a:r>
            <a:endParaRPr lang="pl-PL" sz="2000" b="1" spc="150" dirty="0" smtClean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ea typeface="+mj-ea"/>
              <a:cs typeface="Arial" pitchFamily="34" charset="0"/>
            </a:endParaRP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4" cstate="print"/>
          <a:srcRect b="5660"/>
          <a:stretch>
            <a:fillRect/>
          </a:stretch>
        </p:blipFill>
        <p:spPr bwMode="auto">
          <a:xfrm>
            <a:off x="323528" y="2492896"/>
            <a:ext cx="39943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888" r="45229" b="18158"/>
          <a:stretch>
            <a:fillRect/>
          </a:stretch>
        </p:blipFill>
        <p:spPr bwMode="auto">
          <a:xfrm>
            <a:off x="4572000" y="1628800"/>
            <a:ext cx="4032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5958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547664" y="18864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promujące niezdrowy i niebezpieczny tryb życia  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4040188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Tabletki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19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Dopalacze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pic>
        <p:nvPicPr>
          <p:cNvPr id="21" name="irc_mi" descr="dopalacze-konkurs-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18362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15-latka zmar&amp;lstrok;a na podwórku ch&amp;lstrok;opaka. Badania potwierdzi&amp;lstrok;y, &amp;zdot;e bra&amp;lstrok;a dopalac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89015" y="2299818"/>
            <a:ext cx="2733503" cy="15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dopalac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22507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805" y="2015350"/>
            <a:ext cx="3968179" cy="40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259632" y="332656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 internetowe – komputerowe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8352928" cy="5328592"/>
          </a:xfrm>
          <a:prstGeom prst="rect">
            <a:avLst/>
          </a:prstGeom>
          <a:ln w="12700"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Zjawisko gier komputerowych budzi obecnie niezwykle silne emocje, zarówno dzieci, młodzieży, jak i dorosłych. Z jednej strony gry komputerowe są odbierane jako nowoczesna i bardzo atrakcyjna zabawa, pozwalająca przeżyć wiele fascynujących przygód w wirtualnym świecie. Z drugiej strony ta ,,nowoczesna forma zabawy” często przeraża ogromnym ładunkiem przemocy budząc niepokój co do negatywnego wpływu tych treści na rozwój dziecka.</a:t>
            </a:r>
            <a:endParaRPr lang="pl-PL" sz="1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</a:rPr>
              <a:t>     Początek uzależnienia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dziecko spędza wiele czasu przy grac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h; r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odzice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 dumą patrzą na dziecko, które sprawnie obsługuje komputer, uważają je za młodego geniusza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są przekonani, że rozwija ono swoje zainteresowania,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 równocześnie jest w domu pod czujnym okiem rodziców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     Z czasem dzieci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zaczynają spędzać coraz więcej czasu przy grach komputerowych, przy próbie oderwania od komputera reagują 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wybuchami niekontrolowanej złości i agresji.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ajważniejsza </a:t>
            </a:r>
          </a:p>
          <a:p>
            <a:pPr>
              <a:buNone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staje się gra i czas spędzany w świecie wirtualnym.</a:t>
            </a: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pic>
        <p:nvPicPr>
          <p:cNvPr id="13" name="Picture 4" descr="computer_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669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1383</Words>
  <Application>Microsoft Office PowerPoint</Application>
  <PresentationFormat>Pokaz na ekranie (4:3)</PresentationFormat>
  <Paragraphs>317</Paragraphs>
  <Slides>30</Slides>
  <Notes>8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Przepływ</vt:lpstr>
      <vt:lpstr>Obraz - mapa bitowa</vt:lpstr>
      <vt:lpstr>Slajd 1</vt:lpstr>
      <vt:lpstr>Slajd 2</vt:lpstr>
      <vt:lpstr>Slajd 3</vt:lpstr>
      <vt:lpstr>Zagrożenia dla dzieci i młodzieży związane  z treściami internetowymi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Uwodzenie - grooming </vt:lpstr>
      <vt:lpstr>Cyberprzemoc (mobbing elektroniczny)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Wydział Prewencji KWP zs. w Radomiu</dc:creator>
  <cp:lastModifiedBy>Tata</cp:lastModifiedBy>
  <cp:revision>915</cp:revision>
  <dcterms:created xsi:type="dcterms:W3CDTF">2006-03-13T20:20:34Z</dcterms:created>
  <dcterms:modified xsi:type="dcterms:W3CDTF">2018-06-29T09:59:51Z</dcterms:modified>
</cp:coreProperties>
</file>